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6"/>
  </p:notesMasterIdLst>
  <p:sldIdLst>
    <p:sldId id="256" r:id="rId2"/>
    <p:sldId id="276" r:id="rId3"/>
    <p:sldId id="258" r:id="rId4"/>
    <p:sldId id="257" r:id="rId5"/>
    <p:sldId id="260" r:id="rId6"/>
    <p:sldId id="261" r:id="rId7"/>
    <p:sldId id="277" r:id="rId8"/>
    <p:sldId id="269" r:id="rId9"/>
    <p:sldId id="278" r:id="rId10"/>
    <p:sldId id="279" r:id="rId11"/>
    <p:sldId id="280" r:id="rId12"/>
    <p:sldId id="282" r:id="rId13"/>
    <p:sldId id="283" r:id="rId14"/>
    <p:sldId id="264" r:id="rId15"/>
    <p:sldId id="284" r:id="rId16"/>
    <p:sldId id="266" r:id="rId17"/>
    <p:sldId id="287" r:id="rId18"/>
    <p:sldId id="267" r:id="rId19"/>
    <p:sldId id="270" r:id="rId20"/>
    <p:sldId id="286" r:id="rId21"/>
    <p:sldId id="268" r:id="rId22"/>
    <p:sldId id="273" r:id="rId23"/>
    <p:sldId id="302" r:id="rId24"/>
    <p:sldId id="301" r:id="rId25"/>
    <p:sldId id="271" r:id="rId26"/>
    <p:sldId id="288" r:id="rId27"/>
    <p:sldId id="290" r:id="rId28"/>
    <p:sldId id="272" r:id="rId29"/>
    <p:sldId id="291" r:id="rId30"/>
    <p:sldId id="274" r:id="rId31"/>
    <p:sldId id="292" r:id="rId32"/>
    <p:sldId id="294" r:id="rId33"/>
    <p:sldId id="296" r:id="rId34"/>
    <p:sldId id="295" r:id="rId35"/>
    <p:sldId id="293" r:id="rId36"/>
    <p:sldId id="297" r:id="rId37"/>
    <p:sldId id="298" r:id="rId38"/>
    <p:sldId id="299" r:id="rId39"/>
    <p:sldId id="300" r:id="rId40"/>
    <p:sldId id="259" r:id="rId41"/>
    <p:sldId id="285" r:id="rId42"/>
    <p:sldId id="303" r:id="rId43"/>
    <p:sldId id="304" r:id="rId44"/>
    <p:sldId id="305" r:id="rId4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081BE"/>
    <a:srgbClr val="564A30"/>
    <a:srgbClr val="D4B886"/>
    <a:srgbClr val="31859C"/>
    <a:srgbClr val="ECF2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469"/>
    <p:restoredTop sz="83061"/>
  </p:normalViewPr>
  <p:slideViewPr>
    <p:cSldViewPr snapToGrid="0">
      <p:cViewPr>
        <p:scale>
          <a:sx n="95" d="100"/>
          <a:sy n="95" d="100"/>
        </p:scale>
        <p:origin x="2216" y="4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6B27BE-FF4C-F34E-9172-994531747AAA}" type="datetimeFigureOut">
              <a:rPr kumimoji="1" lang="ko-KR" altLang="en-US" smtClean="0"/>
              <a:t>2024. 4. 15.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102541-E3D0-3C48-88DE-1871FAEE45C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319706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02541-E3D0-3C48-88DE-1871FAEE45C2}" type="slidenum">
              <a:rPr kumimoji="1" lang="ko-KR" altLang="en-US" smtClean="0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609402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02541-E3D0-3C48-88DE-1871FAEE45C2}" type="slidenum">
              <a:rPr kumimoji="1" lang="ko-KR" altLang="en-US" smtClean="0"/>
              <a:t>10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112896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02541-E3D0-3C48-88DE-1871FAEE45C2}" type="slidenum">
              <a:rPr kumimoji="1" lang="ko-KR" altLang="en-US" smtClean="0"/>
              <a:t>11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114749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02541-E3D0-3C48-88DE-1871FAEE45C2}" type="slidenum">
              <a:rPr kumimoji="1" lang="ko-KR" altLang="en-US" smtClean="0"/>
              <a:t>12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460125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02541-E3D0-3C48-88DE-1871FAEE45C2}" type="slidenum">
              <a:rPr kumimoji="1" lang="ko-KR" altLang="en-US" smtClean="0"/>
              <a:t>13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429239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02541-E3D0-3C48-88DE-1871FAEE45C2}" type="slidenum">
              <a:rPr kumimoji="1" lang="ko-KR" altLang="en-US" smtClean="0"/>
              <a:t>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363952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02541-E3D0-3C48-88DE-1871FAEE45C2}" type="slidenum">
              <a:rPr kumimoji="1" lang="ko-KR" altLang="en-US" smtClean="0"/>
              <a:t>15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840927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02541-E3D0-3C48-88DE-1871FAEE45C2}" type="slidenum">
              <a:rPr kumimoji="1" lang="ko-KR" altLang="en-US" smtClean="0"/>
              <a:t>16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458024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02541-E3D0-3C48-88DE-1871FAEE45C2}" type="slidenum">
              <a:rPr kumimoji="1" lang="ko-KR" altLang="en-US" smtClean="0"/>
              <a:t>17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230968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02541-E3D0-3C48-88DE-1871FAEE45C2}" type="slidenum">
              <a:rPr kumimoji="1" lang="ko-KR" altLang="en-US" smtClean="0"/>
              <a:t>18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0836613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02541-E3D0-3C48-88DE-1871FAEE45C2}" type="slidenum">
              <a:rPr kumimoji="1" lang="ko-KR" altLang="en-US" smtClean="0"/>
              <a:t>19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192792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02541-E3D0-3C48-88DE-1871FAEE45C2}" type="slidenum">
              <a:rPr kumimoji="1" lang="ko-KR" altLang="en-US" smtClean="0"/>
              <a:t>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040109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02541-E3D0-3C48-88DE-1871FAEE45C2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852102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02541-E3D0-3C48-88DE-1871FAEE45C2}" type="slidenum">
              <a:rPr kumimoji="1" lang="ko-KR" altLang="en-US" smtClean="0"/>
              <a:t>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151304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02541-E3D0-3C48-88DE-1871FAEE45C2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119585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02541-E3D0-3C48-88DE-1871FAEE45C2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41877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02541-E3D0-3C48-88DE-1871FAEE45C2}" type="slidenum">
              <a:rPr kumimoji="1" lang="ko-KR" altLang="en-US" smtClean="0"/>
              <a:t>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295534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02541-E3D0-3C48-88DE-1871FAEE45C2}" type="slidenum">
              <a:rPr kumimoji="1" lang="ko-KR" altLang="en-US" smtClean="0"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284314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02541-E3D0-3C48-88DE-1871FAEE45C2}" type="slidenum">
              <a:rPr kumimoji="1" lang="ko-KR" altLang="en-US" smtClean="0"/>
              <a:t>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648442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B9FE57-99B0-0615-BFE4-3B793C6921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5314A85-E8DF-CA34-86B7-76D01F781A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381E79A-29E5-C5F9-9C1E-92BF6DB13B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6E45F-4FB8-4749-A57E-464C2E0FA2E0}" type="datetimeFigureOut">
              <a:rPr kumimoji="1" lang="ko-KR" altLang="en-US" smtClean="0"/>
              <a:t>2024. 4. 15.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57F26DB-A2AB-1D12-B06E-7EB4A0F38A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9630627-F965-1576-2607-B3A6B6F99F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D361CB-C3AC-4149-AA31-793D61AE2CE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706908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821DCB-E4B2-6328-86C5-C9B0099D5C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20843D9-EFB7-E71A-726C-E2E6E2A3E0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31625AD-7CD8-55BE-7C36-16114CED3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6E45F-4FB8-4749-A57E-464C2E0FA2E0}" type="datetimeFigureOut">
              <a:rPr kumimoji="1" lang="ko-KR" altLang="en-US" smtClean="0"/>
              <a:t>2024. 4. 15.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B391D64-D7D3-469B-7A74-768A268A9A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B7EB62-9711-41B1-EE64-E2ED3123A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D361CB-C3AC-4149-AA31-793D61AE2CE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067654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F66091C-E678-A198-77BF-7E5B08AB66A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447FB50-8C95-2257-F01B-0C0B624876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E14F148-1491-9585-CA94-F870061CB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6E45F-4FB8-4749-A57E-464C2E0FA2E0}" type="datetimeFigureOut">
              <a:rPr kumimoji="1" lang="ko-KR" altLang="en-US" smtClean="0"/>
              <a:t>2024. 4. 15.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D14DD12-2DA0-2519-234F-F8C55627CF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83FBA48-9162-7B72-9660-7E55EF1C29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D361CB-C3AC-4149-AA31-793D61AE2CE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355260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D02E56-100C-AB23-DA89-35A9C43A3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C296AE-F8AB-CCF4-A89E-F7762A70BC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AEA308A-DA88-48B0-AE17-D30655A2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6E45F-4FB8-4749-A57E-464C2E0FA2E0}" type="datetimeFigureOut">
              <a:rPr kumimoji="1" lang="ko-KR" altLang="en-US" smtClean="0"/>
              <a:t>2024. 4. 15.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8E11CE6-382A-C409-B9DD-7BB8ABABAC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C8ABEE0-3700-D412-03FD-AB9A453842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D361CB-C3AC-4149-AA31-793D61AE2CE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972913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B1DA82-0ADD-535D-86EC-A0F408BFF7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83BF31-DD73-C506-513D-295BD09199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8CE69AB-8D08-DF16-3E1C-7C9FB8C9B8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6E45F-4FB8-4749-A57E-464C2E0FA2E0}" type="datetimeFigureOut">
              <a:rPr kumimoji="1" lang="ko-KR" altLang="en-US" smtClean="0"/>
              <a:t>2024. 4. 15.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EF76D6E-F112-D1E5-93F4-97957204C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184DE5C-D2C7-3AAD-DEE7-B43D288BCF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D361CB-C3AC-4149-AA31-793D61AE2CE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418169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D26692-FF80-AB52-3221-FD80F7EB76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0687877-C9D9-4E42-2027-5122DE77F6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99B3DF7-A3AD-B7A8-0D81-F5B30667AB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677092E-B663-90DF-4346-A0B71B5EC1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6E45F-4FB8-4749-A57E-464C2E0FA2E0}" type="datetimeFigureOut">
              <a:rPr kumimoji="1" lang="ko-KR" altLang="en-US" smtClean="0"/>
              <a:t>2024. 4. 15.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2FAE41A-7FA0-2D1C-33BE-2306B938FE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677069F-0A0B-B57E-EEA3-8E2497AF3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D361CB-C3AC-4149-AA31-793D61AE2CE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815444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678EB4-B103-64BC-0EB7-8BADD68A0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414040C-70F1-7FAB-5A59-07771A8641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839001D-CEB7-9287-F645-494E8FC0D6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E0246D0-4251-250F-1E62-F6770F3F790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F2DFE45-44F4-6C71-A4E4-E7E6469B0E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29F2DBA-A408-E33A-DAD8-92BF7EACD3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6E45F-4FB8-4749-A57E-464C2E0FA2E0}" type="datetimeFigureOut">
              <a:rPr kumimoji="1" lang="ko-KR" altLang="en-US" smtClean="0"/>
              <a:t>2024. 4. 15.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9145CF0-D06B-CE82-ADFC-6AFD9A44F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A6FE9AA-4D20-B679-067C-AFC2ED2C2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D361CB-C3AC-4149-AA31-793D61AE2CE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573776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3F3F3A-D694-F74D-77CC-5EB0C7FF0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0A38D68-71FC-68C4-2F90-5C9EB5535F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6E45F-4FB8-4749-A57E-464C2E0FA2E0}" type="datetimeFigureOut">
              <a:rPr kumimoji="1" lang="ko-KR" altLang="en-US" smtClean="0"/>
              <a:t>2024. 4. 15.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41F5026-AF44-80FD-9EED-3AF61CE169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3B53E92-6F5B-0C12-ACC3-BE62ADB74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D361CB-C3AC-4149-AA31-793D61AE2CE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256958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B522EB9-EE43-A072-DA29-CE89F4895D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6E45F-4FB8-4749-A57E-464C2E0FA2E0}" type="datetimeFigureOut">
              <a:rPr kumimoji="1" lang="ko-KR" altLang="en-US" smtClean="0"/>
              <a:t>2024. 4. 15.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D542975-09B5-E52F-7E7F-330E878420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4FCA05B-C110-92D5-2D12-7ED3F82C7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D361CB-C3AC-4149-AA31-793D61AE2CE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002899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85067D-5D13-84E5-9E50-6B3D764240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057D871-B08D-1B8D-0F76-59107B49D1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AEF6F32-9CED-A038-7ED0-2404FB65E4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2C51ED6-BD94-9E81-34C2-D0069ACFB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6E45F-4FB8-4749-A57E-464C2E0FA2E0}" type="datetimeFigureOut">
              <a:rPr kumimoji="1" lang="ko-KR" altLang="en-US" smtClean="0"/>
              <a:t>2024. 4. 15.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FFA48D2-91D6-5F7F-1581-5B87C853D8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27A86BB-E468-3936-17F6-A09380CDB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D361CB-C3AC-4149-AA31-793D61AE2CE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956055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C67670-A8ED-B2DA-4ED9-A4EFF8BBA6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BBD35B3-63BD-E74D-F99D-25E6AF8B94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1AE3E9A-A867-2A62-1917-58A702B10F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4E129FA-883A-BE57-6D23-F7157D8176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6E45F-4FB8-4749-A57E-464C2E0FA2E0}" type="datetimeFigureOut">
              <a:rPr kumimoji="1" lang="ko-KR" altLang="en-US" smtClean="0"/>
              <a:t>2024. 4. 15.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6F49BE7-FD06-1729-AC15-82680CF787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B3535A5-9561-32DA-2382-F74134BD1C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D361CB-C3AC-4149-AA31-793D61AE2CE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094366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09260F7-6162-1F2C-EC12-5B4D76166B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8BC0655-0FAC-F53E-35DB-E73A9B68FB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2D5A80F-F1E1-F7C8-6208-4B10EB22C44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76E45F-4FB8-4749-A57E-464C2E0FA2E0}" type="datetimeFigureOut">
              <a:rPr kumimoji="1" lang="ko-KR" altLang="en-US" smtClean="0"/>
              <a:t>2024. 4. 15.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051BB96-E144-E537-D058-0BDB2A2B8E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66E21E6-C171-00A1-6E2B-3CDEED47ED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D361CB-C3AC-4149-AA31-793D61AE2CE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330106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C76DF395-EAA5-E81D-D499-DD545F406675}"/>
              </a:ext>
            </a:extLst>
          </p:cNvPr>
          <p:cNvGrpSpPr/>
          <p:nvPr/>
        </p:nvGrpSpPr>
        <p:grpSpPr>
          <a:xfrm>
            <a:off x="0" y="1396404"/>
            <a:ext cx="12192000" cy="4065192"/>
            <a:chOff x="0" y="1368154"/>
            <a:chExt cx="12192000" cy="4065192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8F56A1CC-F493-CCF0-AE13-573AF904F66B}"/>
                </a:ext>
              </a:extLst>
            </p:cNvPr>
            <p:cNvGrpSpPr/>
            <p:nvPr/>
          </p:nvGrpSpPr>
          <p:grpSpPr>
            <a:xfrm>
              <a:off x="1233943" y="2236468"/>
              <a:ext cx="9724137" cy="2374750"/>
              <a:chOff x="1195330" y="2553376"/>
              <a:chExt cx="9724137" cy="2374750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0D8F3F3-C575-3EC5-9787-D7743ED19FD9}"/>
                  </a:ext>
                </a:extLst>
              </p:cNvPr>
              <p:cNvSpPr txBox="1"/>
              <p:nvPr/>
            </p:nvSpPr>
            <p:spPr>
              <a:xfrm>
                <a:off x="1195330" y="2553376"/>
                <a:ext cx="972413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ko-KR" sz="2800" b="1" dirty="0">
                    <a:solidFill>
                      <a:schemeClr val="accent6">
                        <a:lumMod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</a:t>
                </a:r>
                <a:r>
                  <a:rPr kumimoji="1" lang="ko-KR" altLang="en-US" sz="2800" b="1" dirty="0">
                    <a:solidFill>
                      <a:schemeClr val="accent6">
                        <a:lumMod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을 이용한 </a:t>
                </a:r>
                <a:r>
                  <a:rPr kumimoji="1" lang="en-US" altLang="ko-KR" sz="2800" b="1" dirty="0">
                    <a:solidFill>
                      <a:schemeClr val="accent6">
                        <a:lumMod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community assembly</a:t>
                </a:r>
                <a:r>
                  <a:rPr kumimoji="1" lang="ko-KR" altLang="en-US" sz="2800" b="1" dirty="0">
                    <a:solidFill>
                      <a:schemeClr val="accent6">
                        <a:lumMod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의 생태학적 분석 및 해석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D057C87-9BEF-6F82-99D0-D2B6F3BC7C55}"/>
                  </a:ext>
                </a:extLst>
              </p:cNvPr>
              <p:cNvSpPr txBox="1"/>
              <p:nvPr/>
            </p:nvSpPr>
            <p:spPr>
              <a:xfrm>
                <a:off x="5657280" y="3981478"/>
                <a:ext cx="80021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ko-KR" altLang="en-US" sz="2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김현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238ED08-430E-2821-3FDA-F2589B4C32F0}"/>
                  </a:ext>
                </a:extLst>
              </p:cNvPr>
              <p:cNvSpPr txBox="1"/>
              <p:nvPr/>
            </p:nvSpPr>
            <p:spPr>
              <a:xfrm>
                <a:off x="4134429" y="4528016"/>
                <a:ext cx="384592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ko-KR" altLang="en-US" sz="2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서울대학교 농업생명과학연구원</a:t>
                </a:r>
                <a:endParaRPr kumimoji="1" lang="ko-KR" altLang="en-US" sz="24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9A7B66A0-BBF4-BEB0-959A-CF1BAC0C11EF}"/>
                </a:ext>
              </a:extLst>
            </p:cNvPr>
            <p:cNvSpPr/>
            <p:nvPr/>
          </p:nvSpPr>
          <p:spPr>
            <a:xfrm>
              <a:off x="0" y="1368154"/>
              <a:ext cx="12192000" cy="67623"/>
            </a:xfrm>
            <a:prstGeom prst="rect">
              <a:avLst/>
            </a:prstGeom>
            <a:solidFill>
              <a:srgbClr val="D4B88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67AB714A-1C01-1348-F679-F7AD19C98192}"/>
                </a:ext>
              </a:extLst>
            </p:cNvPr>
            <p:cNvSpPr/>
            <p:nvPr/>
          </p:nvSpPr>
          <p:spPr>
            <a:xfrm>
              <a:off x="0" y="5365723"/>
              <a:ext cx="12192000" cy="67623"/>
            </a:xfrm>
            <a:prstGeom prst="rect">
              <a:avLst/>
            </a:prstGeom>
            <a:solidFill>
              <a:srgbClr val="D4B88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8046834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1612E992-BA71-6661-D5C5-A8B504518269}"/>
              </a:ext>
            </a:extLst>
          </p:cNvPr>
          <p:cNvCxnSpPr>
            <a:cxnSpLocks/>
          </p:cNvCxnSpPr>
          <p:nvPr/>
        </p:nvCxnSpPr>
        <p:spPr>
          <a:xfrm>
            <a:off x="985391" y="640080"/>
            <a:ext cx="10037450" cy="0"/>
          </a:xfrm>
          <a:prstGeom prst="line">
            <a:avLst/>
          </a:prstGeom>
          <a:ln w="31750">
            <a:solidFill>
              <a:srgbClr val="D4B8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412D923-9320-2E15-FF87-F73581A99668}"/>
              </a:ext>
            </a:extLst>
          </p:cNvPr>
          <p:cNvSpPr txBox="1"/>
          <p:nvPr/>
        </p:nvSpPr>
        <p:spPr>
          <a:xfrm>
            <a:off x="10951381" y="439759"/>
            <a:ext cx="4029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1200" dirty="0">
                <a:solidFill>
                  <a:srgbClr val="564A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</a:t>
            </a:r>
            <a:endParaRPr kumimoji="1" lang="ko-KR" altLang="en-US" dirty="0">
              <a:solidFill>
                <a:srgbClr val="564A3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FEBB46-27C2-2831-4E89-037F490BB370}"/>
              </a:ext>
            </a:extLst>
          </p:cNvPr>
          <p:cNvSpPr txBox="1"/>
          <p:nvPr/>
        </p:nvSpPr>
        <p:spPr>
          <a:xfrm>
            <a:off x="1612033" y="2465064"/>
            <a:ext cx="86935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sampid.check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match.name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rn.list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=list(comm=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comm,treat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treat,env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=env))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0B57C3-1B60-FB88-5F3C-9C53333ED776}"/>
              </a:ext>
            </a:extLst>
          </p:cNvPr>
          <p:cNvSpPr txBox="1"/>
          <p:nvPr/>
        </p:nvSpPr>
        <p:spPr>
          <a:xfrm>
            <a:off x="773824" y="950869"/>
            <a:ext cx="9997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b="1" dirty="0">
                <a:solidFill>
                  <a:srgbClr val="435E50"/>
                </a:solidFill>
                <a:latin typeface="Arial" panose="020B0604020202020204" pitchFamily="34" charset="0"/>
                <a:ea typeface="함초롬돋움" panose="020B0604000101010101" pitchFamily="50" charset="-127"/>
                <a:cs typeface="Arial" panose="020B0604020202020204" pitchFamily="34" charset="0"/>
              </a:rPr>
              <a:t>STEP 2: Check data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D431B7A-8D67-B70D-6822-637E0624CC8F}"/>
              </a:ext>
            </a:extLst>
          </p:cNvPr>
          <p:cNvSpPr/>
          <p:nvPr/>
        </p:nvSpPr>
        <p:spPr>
          <a:xfrm>
            <a:off x="1251857" y="2360210"/>
            <a:ext cx="9770984" cy="579040"/>
          </a:xfrm>
          <a:prstGeom prst="rect">
            <a:avLst/>
          </a:prstGeom>
          <a:noFill/>
          <a:ln w="31750">
            <a:solidFill>
              <a:srgbClr val="564A3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DDFC473-61EA-CA2F-12A9-83ABFE8DFACE}"/>
              </a:ext>
            </a:extLst>
          </p:cNvPr>
          <p:cNvSpPr txBox="1"/>
          <p:nvPr/>
        </p:nvSpPr>
        <p:spPr>
          <a:xfrm>
            <a:off x="1176609" y="1536570"/>
            <a:ext cx="77696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Check sample IDs in the prepared variables</a:t>
            </a:r>
            <a:r>
              <a:rPr lang="en-US" altLang="ko-KR" sz="1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(see 2-1)</a:t>
            </a:r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B05696-B7F6-A152-4CD5-DA87861A216E}"/>
              </a:ext>
            </a:extLst>
          </p:cNvPr>
          <p:cNvSpPr txBox="1"/>
          <p:nvPr/>
        </p:nvSpPr>
        <p:spPr>
          <a:xfrm>
            <a:off x="881714" y="270430"/>
            <a:ext cx="1446815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Analysis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F4B82F-1D0C-A02B-153D-F6ABF315DACE}"/>
              </a:ext>
            </a:extLst>
          </p:cNvPr>
          <p:cNvSpPr txBox="1"/>
          <p:nvPr/>
        </p:nvSpPr>
        <p:spPr>
          <a:xfrm>
            <a:off x="1176609" y="1992046"/>
            <a:ext cx="68352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1-1. When the env variable is available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5682D02-9FE1-8A6A-E11C-D05FA2D03C4C}"/>
              </a:ext>
            </a:extLst>
          </p:cNvPr>
          <p:cNvSpPr txBox="1"/>
          <p:nvPr/>
        </p:nvSpPr>
        <p:spPr>
          <a:xfrm>
            <a:off x="1612033" y="3503026"/>
            <a:ext cx="86935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sampid.check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match.name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rn.list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=list(comm=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comm,treat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=treat))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1E0F005-5AD4-D65A-CB67-758239D738FE}"/>
              </a:ext>
            </a:extLst>
          </p:cNvPr>
          <p:cNvSpPr/>
          <p:nvPr/>
        </p:nvSpPr>
        <p:spPr>
          <a:xfrm>
            <a:off x="1251857" y="3398172"/>
            <a:ext cx="9770984" cy="579040"/>
          </a:xfrm>
          <a:prstGeom prst="rect">
            <a:avLst/>
          </a:prstGeom>
          <a:noFill/>
          <a:ln w="31750">
            <a:solidFill>
              <a:srgbClr val="564A3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29CDDE7-64B6-C3CC-1262-F5A042EFAE4E}"/>
              </a:ext>
            </a:extLst>
          </p:cNvPr>
          <p:cNvSpPr txBox="1"/>
          <p:nvPr/>
        </p:nvSpPr>
        <p:spPr>
          <a:xfrm>
            <a:off x="1176609" y="3017651"/>
            <a:ext cx="79902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1-2. When the env variable is not available </a:t>
            </a:r>
            <a:r>
              <a:rPr lang="en-US" altLang="ko-KR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(we will use it at this time.)</a:t>
            </a:r>
            <a:endParaRPr lang="en-US" altLang="ko-KR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28634D7-3884-8220-0A8E-FC5C2F49B9F6}"/>
              </a:ext>
            </a:extLst>
          </p:cNvPr>
          <p:cNvSpPr/>
          <p:nvPr/>
        </p:nvSpPr>
        <p:spPr>
          <a:xfrm>
            <a:off x="1251857" y="4905829"/>
            <a:ext cx="9770984" cy="1541043"/>
          </a:xfrm>
          <a:prstGeom prst="rect">
            <a:avLst/>
          </a:prstGeom>
          <a:noFill/>
          <a:ln w="31750">
            <a:solidFill>
              <a:srgbClr val="564A3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73E8C14-DF43-8485-E7B8-0764209FA23F}"/>
              </a:ext>
            </a:extLst>
          </p:cNvPr>
          <p:cNvSpPr txBox="1"/>
          <p:nvPr/>
        </p:nvSpPr>
        <p:spPr>
          <a:xfrm>
            <a:off x="1448315" y="4973950"/>
            <a:ext cx="9295370" cy="14157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treat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sampid.check$treat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comm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sampid.check$comm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comm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comm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[,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colSums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comm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)&gt;0,drop=FALSE] </a:t>
            </a:r>
            <a:r>
              <a:rPr lang="ko-KR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# </a:t>
            </a:r>
            <a:r>
              <a:rPr lang="ko-KR" alt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if</a:t>
            </a:r>
            <a:r>
              <a:rPr lang="ko-KR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some</a:t>
            </a:r>
            <a:r>
              <a:rPr lang="ko-KR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unmatched</a:t>
            </a:r>
            <a:r>
              <a:rPr lang="ko-KR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samples</a:t>
            </a:r>
            <a:r>
              <a:rPr lang="ko-KR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were</a:t>
            </a:r>
            <a:r>
              <a:rPr lang="ko-KR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removed</a:t>
            </a:r>
            <a:r>
              <a:rPr lang="ko-KR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some</a:t>
            </a:r>
            <a:r>
              <a:rPr lang="ko-KR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ASVs</a:t>
            </a:r>
            <a:r>
              <a:rPr lang="ko-KR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may</a:t>
            </a:r>
            <a:r>
              <a:rPr lang="ko-KR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become</a:t>
            </a:r>
            <a:r>
              <a:rPr lang="ko-KR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ghosts</a:t>
            </a:r>
            <a:r>
              <a:rPr lang="ko-KR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then</a:t>
            </a:r>
            <a:r>
              <a:rPr lang="ko-KR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you</a:t>
            </a:r>
            <a:r>
              <a:rPr lang="ko-KR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may</a:t>
            </a:r>
            <a:r>
              <a:rPr lang="ko-KR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use</a:t>
            </a:r>
            <a:r>
              <a:rPr lang="ko-KR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this</a:t>
            </a:r>
            <a:r>
              <a:rPr lang="ko-KR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line</a:t>
            </a:r>
            <a:r>
              <a:rPr lang="ko-KR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ko-KR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remove</a:t>
            </a:r>
            <a:r>
              <a:rPr lang="ko-KR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them</a:t>
            </a:r>
            <a:r>
              <a:rPr lang="ko-KR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if</a:t>
            </a:r>
            <a:r>
              <a:rPr lang="ko-KR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necessary</a:t>
            </a:r>
            <a:r>
              <a:rPr lang="ko-KR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env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sampid.check$env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# </a:t>
            </a:r>
            <a:r>
              <a:rPr lang="ko-KR" altLang="en-US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skip</a:t>
            </a:r>
            <a:r>
              <a:rPr lang="ko-KR" altLang="en-US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</a:t>
            </a:r>
            <a:r>
              <a:rPr lang="ko-KR" altLang="en-US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</a:t>
            </a:r>
            <a:r>
              <a:rPr lang="ko-KR" altLang="en-US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</a:t>
            </a:r>
            <a:r>
              <a:rPr lang="ko-KR" altLang="en-US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</a:t>
            </a:r>
            <a:r>
              <a:rPr lang="ko-KR" altLang="en-US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</a:t>
            </a:r>
            <a:r>
              <a:rPr lang="ko-KR" altLang="en-US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have</a:t>
            </a:r>
            <a:r>
              <a:rPr lang="ko-KR" altLang="en-US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</a:t>
            </a:r>
            <a:r>
              <a:rPr lang="ko-KR" altLang="en-US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env</a:t>
            </a:r>
            <a:r>
              <a:rPr lang="ko-KR" altLang="en-US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file</a:t>
            </a:r>
            <a:endParaRPr lang="ko-KR" altLang="en-US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01FD807-9F9A-63F6-E9EB-B6CB3A96D7A6}"/>
              </a:ext>
            </a:extLst>
          </p:cNvPr>
          <p:cNvSpPr/>
          <p:nvPr/>
        </p:nvSpPr>
        <p:spPr>
          <a:xfrm>
            <a:off x="586476" y="351265"/>
            <a:ext cx="288000" cy="288814"/>
          </a:xfrm>
          <a:prstGeom prst="rect">
            <a:avLst/>
          </a:prstGeom>
          <a:solidFill>
            <a:srgbClr val="D4B8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5242FA1-57E5-E620-BBF7-4B257E1026F9}"/>
              </a:ext>
            </a:extLst>
          </p:cNvPr>
          <p:cNvSpPr txBox="1"/>
          <p:nvPr/>
        </p:nvSpPr>
        <p:spPr>
          <a:xfrm>
            <a:off x="1176609" y="4503551"/>
            <a:ext cx="76090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2. Acquire values with consistent sample IDs</a:t>
            </a:r>
            <a:endParaRPr lang="en-US" altLang="ko-KR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1280065-DEE3-3E5A-6AC0-7B75DE34BEBA}"/>
              </a:ext>
            </a:extLst>
          </p:cNvPr>
          <p:cNvSpPr txBox="1"/>
          <p:nvPr/>
        </p:nvSpPr>
        <p:spPr>
          <a:xfrm>
            <a:off x="2678362" y="4066802"/>
            <a:ext cx="68352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output should be “All match very well”.</a:t>
            </a:r>
            <a:endParaRPr lang="en-US" altLang="ko-KR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57604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1612E992-BA71-6661-D5C5-A8B504518269}"/>
              </a:ext>
            </a:extLst>
          </p:cNvPr>
          <p:cNvCxnSpPr>
            <a:cxnSpLocks/>
          </p:cNvCxnSpPr>
          <p:nvPr/>
        </p:nvCxnSpPr>
        <p:spPr>
          <a:xfrm>
            <a:off x="985391" y="640080"/>
            <a:ext cx="10037450" cy="0"/>
          </a:xfrm>
          <a:prstGeom prst="line">
            <a:avLst/>
          </a:prstGeom>
          <a:ln w="31750">
            <a:solidFill>
              <a:srgbClr val="D4B8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412D923-9320-2E15-FF87-F73581A99668}"/>
              </a:ext>
            </a:extLst>
          </p:cNvPr>
          <p:cNvSpPr txBox="1"/>
          <p:nvPr/>
        </p:nvSpPr>
        <p:spPr>
          <a:xfrm>
            <a:off x="10951381" y="439759"/>
            <a:ext cx="4029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1200" dirty="0">
                <a:solidFill>
                  <a:srgbClr val="564A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  <a:endParaRPr kumimoji="1" lang="ko-KR" altLang="en-US" dirty="0">
              <a:solidFill>
                <a:srgbClr val="564A3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FEBB46-27C2-2831-4E89-037F490BB370}"/>
              </a:ext>
            </a:extLst>
          </p:cNvPr>
          <p:cNvSpPr txBox="1"/>
          <p:nvPr/>
        </p:nvSpPr>
        <p:spPr>
          <a:xfrm>
            <a:off x="1612033" y="2499354"/>
            <a:ext cx="91316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spid.check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match.name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cn.list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=list(comm=comm),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rn.list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=list(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clas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clas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),</a:t>
            </a:r>
          </a:p>
          <a:p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tree.list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=list(tree=tree))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0B57C3-1B60-FB88-5F3C-9C53333ED776}"/>
              </a:ext>
            </a:extLst>
          </p:cNvPr>
          <p:cNvSpPr txBox="1"/>
          <p:nvPr/>
        </p:nvSpPr>
        <p:spPr>
          <a:xfrm>
            <a:off x="773824" y="950869"/>
            <a:ext cx="9997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b="1" dirty="0">
                <a:solidFill>
                  <a:srgbClr val="435E50"/>
                </a:solidFill>
                <a:latin typeface="Arial" panose="020B0604020202020204" pitchFamily="34" charset="0"/>
                <a:ea typeface="함초롬돋움" panose="020B0604000101010101" pitchFamily="50" charset="-127"/>
                <a:cs typeface="Arial" panose="020B0604020202020204" pitchFamily="34" charset="0"/>
              </a:rPr>
              <a:t>STEP 2: Check data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D431B7A-8D67-B70D-6822-637E0624CC8F}"/>
              </a:ext>
            </a:extLst>
          </p:cNvPr>
          <p:cNvSpPr/>
          <p:nvPr/>
        </p:nvSpPr>
        <p:spPr>
          <a:xfrm>
            <a:off x="1251857" y="2394499"/>
            <a:ext cx="9770984" cy="854867"/>
          </a:xfrm>
          <a:prstGeom prst="rect">
            <a:avLst/>
          </a:prstGeom>
          <a:noFill/>
          <a:ln w="31750">
            <a:solidFill>
              <a:srgbClr val="564A3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DDFC473-61EA-CA2F-12A9-83ABFE8DFACE}"/>
              </a:ext>
            </a:extLst>
          </p:cNvPr>
          <p:cNvSpPr txBox="1"/>
          <p:nvPr/>
        </p:nvSpPr>
        <p:spPr>
          <a:xfrm>
            <a:off x="1176609" y="1536570"/>
            <a:ext cx="77696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Check ASV or OTU IDs in the prepared variables</a:t>
            </a:r>
            <a:r>
              <a:rPr lang="en-US" altLang="ko-KR" sz="1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(see 2-2)</a:t>
            </a:r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B05696-B7F6-A152-4CD5-DA87861A216E}"/>
              </a:ext>
            </a:extLst>
          </p:cNvPr>
          <p:cNvSpPr txBox="1"/>
          <p:nvPr/>
        </p:nvSpPr>
        <p:spPr>
          <a:xfrm>
            <a:off x="881714" y="270430"/>
            <a:ext cx="1446815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Analysis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F4B82F-1D0C-A02B-153D-F6ABF315DACE}"/>
              </a:ext>
            </a:extLst>
          </p:cNvPr>
          <p:cNvSpPr txBox="1"/>
          <p:nvPr/>
        </p:nvSpPr>
        <p:spPr>
          <a:xfrm>
            <a:off x="1176609" y="1992046"/>
            <a:ext cx="68352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1. Check ASV or OTU IDs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28634D7-3884-8220-0A8E-FC5C2F49B9F6}"/>
              </a:ext>
            </a:extLst>
          </p:cNvPr>
          <p:cNvSpPr/>
          <p:nvPr/>
        </p:nvSpPr>
        <p:spPr>
          <a:xfrm>
            <a:off x="1251857" y="4338034"/>
            <a:ext cx="9770984" cy="1163192"/>
          </a:xfrm>
          <a:prstGeom prst="rect">
            <a:avLst/>
          </a:prstGeom>
          <a:noFill/>
          <a:ln w="31750">
            <a:solidFill>
              <a:srgbClr val="564A3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73E8C14-DF43-8485-E7B8-0764209FA23F}"/>
              </a:ext>
            </a:extLst>
          </p:cNvPr>
          <p:cNvSpPr txBox="1"/>
          <p:nvPr/>
        </p:nvSpPr>
        <p:spPr>
          <a:xfrm>
            <a:off x="1448315" y="4463305"/>
            <a:ext cx="929537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ko-KR" dirty="0">
                <a:latin typeface="Arial" panose="020B0604020202020204" pitchFamily="34" charset="0"/>
                <a:cs typeface="Arial" panose="020B0604020202020204" pitchFamily="34" charset="0"/>
              </a:rPr>
              <a:t>comm=</a:t>
            </a:r>
            <a:r>
              <a:rPr lang="en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spid.check$comm</a:t>
            </a:r>
            <a:endParaRPr lang="en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clas</a:t>
            </a:r>
            <a:r>
              <a:rPr lang="en" altLang="ko-KR" dirty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en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spid.check$clas</a:t>
            </a:r>
            <a:endParaRPr lang="en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" altLang="ko-KR" dirty="0">
                <a:latin typeface="Arial" panose="020B0604020202020204" pitchFamily="34" charset="0"/>
                <a:cs typeface="Arial" panose="020B0604020202020204" pitchFamily="34" charset="0"/>
              </a:rPr>
              <a:t>tree=</a:t>
            </a:r>
            <a:r>
              <a:rPr lang="en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spid.check$tree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F001D03-A4D5-0B51-8B0C-5D6212F5EF02}"/>
              </a:ext>
            </a:extLst>
          </p:cNvPr>
          <p:cNvSpPr/>
          <p:nvPr/>
        </p:nvSpPr>
        <p:spPr>
          <a:xfrm>
            <a:off x="586476" y="351265"/>
            <a:ext cx="288000" cy="288814"/>
          </a:xfrm>
          <a:prstGeom prst="rect">
            <a:avLst/>
          </a:prstGeom>
          <a:solidFill>
            <a:srgbClr val="D4B8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145DA1E-B668-5419-7CA0-534DD92AAE3C}"/>
              </a:ext>
            </a:extLst>
          </p:cNvPr>
          <p:cNvSpPr txBox="1"/>
          <p:nvPr/>
        </p:nvSpPr>
        <p:spPr>
          <a:xfrm>
            <a:off x="1176609" y="3943481"/>
            <a:ext cx="76090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2. Acquire values with consistent ASV or OTU IDs</a:t>
            </a:r>
            <a:endParaRPr lang="en-US" altLang="ko-KR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6A0E640-83CC-6DA9-EEF2-07D3260ECC0D}"/>
              </a:ext>
            </a:extLst>
          </p:cNvPr>
          <p:cNvSpPr txBox="1"/>
          <p:nvPr/>
        </p:nvSpPr>
        <p:spPr>
          <a:xfrm>
            <a:off x="2678362" y="3312422"/>
            <a:ext cx="68352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output should be “All match very well”.</a:t>
            </a:r>
            <a:endParaRPr lang="en-US" altLang="ko-KR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79767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1612E992-BA71-6661-D5C5-A8B504518269}"/>
              </a:ext>
            </a:extLst>
          </p:cNvPr>
          <p:cNvCxnSpPr>
            <a:cxnSpLocks/>
          </p:cNvCxnSpPr>
          <p:nvPr/>
        </p:nvCxnSpPr>
        <p:spPr>
          <a:xfrm>
            <a:off x="985391" y="640080"/>
            <a:ext cx="10037450" cy="0"/>
          </a:xfrm>
          <a:prstGeom prst="line">
            <a:avLst/>
          </a:prstGeom>
          <a:ln w="31750">
            <a:solidFill>
              <a:srgbClr val="D4B8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412D923-9320-2E15-FF87-F73581A99668}"/>
              </a:ext>
            </a:extLst>
          </p:cNvPr>
          <p:cNvSpPr txBox="1"/>
          <p:nvPr/>
        </p:nvSpPr>
        <p:spPr>
          <a:xfrm>
            <a:off x="10951381" y="439759"/>
            <a:ext cx="4029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1200" dirty="0">
                <a:solidFill>
                  <a:srgbClr val="564A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</a:t>
            </a:r>
            <a:endParaRPr kumimoji="1" lang="ko-KR" altLang="en-US" dirty="0">
              <a:solidFill>
                <a:srgbClr val="564A3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0B57C3-1B60-FB88-5F3C-9C53333ED776}"/>
              </a:ext>
            </a:extLst>
          </p:cNvPr>
          <p:cNvSpPr txBox="1"/>
          <p:nvPr/>
        </p:nvSpPr>
        <p:spPr>
          <a:xfrm>
            <a:off x="773824" y="950869"/>
            <a:ext cx="9997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b="1" dirty="0">
                <a:solidFill>
                  <a:srgbClr val="435E50"/>
                </a:solidFill>
                <a:latin typeface="Arial" panose="020B0604020202020204" pitchFamily="34" charset="0"/>
                <a:ea typeface="함초롬돋움" panose="020B0604000101010101" pitchFamily="50" charset="-127"/>
                <a:cs typeface="Arial" panose="020B0604020202020204" pitchFamily="34" charset="0"/>
              </a:rPr>
              <a:t>STEP 3: Get pairwise phylogenetic distance matrix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D431B7A-8D67-B70D-6822-637E0624CC8F}"/>
              </a:ext>
            </a:extLst>
          </p:cNvPr>
          <p:cNvSpPr/>
          <p:nvPr/>
        </p:nvSpPr>
        <p:spPr>
          <a:xfrm>
            <a:off x="1251857" y="1668136"/>
            <a:ext cx="9770984" cy="737406"/>
          </a:xfrm>
          <a:prstGeom prst="rect">
            <a:avLst/>
          </a:prstGeom>
          <a:noFill/>
          <a:ln w="31750">
            <a:solidFill>
              <a:srgbClr val="564A3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DDFC473-61EA-CA2F-12A9-83ABFE8DFACE}"/>
              </a:ext>
            </a:extLst>
          </p:cNvPr>
          <p:cNvSpPr txBox="1"/>
          <p:nvPr/>
        </p:nvSpPr>
        <p:spPr>
          <a:xfrm>
            <a:off x="1176609" y="1318202"/>
            <a:ext cx="77696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1. Set the directory where results will be saved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(see 3-1)</a:t>
            </a:r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B05696-B7F6-A152-4CD5-DA87861A216E}"/>
              </a:ext>
            </a:extLst>
          </p:cNvPr>
          <p:cNvSpPr txBox="1"/>
          <p:nvPr/>
        </p:nvSpPr>
        <p:spPr>
          <a:xfrm>
            <a:off x="881714" y="270430"/>
            <a:ext cx="1446815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Analysis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28634D7-3884-8220-0A8E-FC5C2F49B9F6}"/>
              </a:ext>
            </a:extLst>
          </p:cNvPr>
          <p:cNvSpPr/>
          <p:nvPr/>
        </p:nvSpPr>
        <p:spPr>
          <a:xfrm>
            <a:off x="1251857" y="2871422"/>
            <a:ext cx="9770984" cy="3814778"/>
          </a:xfrm>
          <a:prstGeom prst="rect">
            <a:avLst/>
          </a:prstGeom>
          <a:noFill/>
          <a:ln w="31750">
            <a:solidFill>
              <a:srgbClr val="564A3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73E8C14-DF43-8485-E7B8-0764209FA23F}"/>
              </a:ext>
            </a:extLst>
          </p:cNvPr>
          <p:cNvSpPr txBox="1"/>
          <p:nvPr/>
        </p:nvSpPr>
        <p:spPr>
          <a:xfrm>
            <a:off x="1489664" y="2965584"/>
            <a:ext cx="929537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ko-KR" dirty="0">
                <a:latin typeface="Arial" panose="020B0604020202020204" pitchFamily="34" charset="0"/>
                <a:cs typeface="Arial" panose="020B0604020202020204" pitchFamily="34" charset="0"/>
              </a:rPr>
              <a:t>if(!</a:t>
            </a:r>
            <a:r>
              <a:rPr lang="en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file.exists</a:t>
            </a:r>
            <a:r>
              <a:rPr lang="en" altLang="ko-KR" dirty="0">
                <a:latin typeface="Arial" panose="020B0604020202020204" pitchFamily="34" charset="0"/>
                <a:cs typeface="Arial" panose="020B0604020202020204" pitchFamily="34" charset="0"/>
              </a:rPr>
              <a:t>("</a:t>
            </a:r>
            <a:r>
              <a:rPr lang="en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pd.desc</a:t>
            </a:r>
            <a:r>
              <a:rPr lang="en" altLang="ko-KR" dirty="0">
                <a:latin typeface="Arial" panose="020B0604020202020204" pitchFamily="34" charset="0"/>
                <a:cs typeface="Arial" panose="020B0604020202020204" pitchFamily="34" charset="0"/>
              </a:rPr>
              <a:t>")) </a:t>
            </a:r>
          </a:p>
          <a:p>
            <a:r>
              <a:rPr lang="en" altLang="ko-KR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en" altLang="ko-KR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pd.big</a:t>
            </a:r>
            <a:r>
              <a:rPr lang="en" altLang="ko-KR" dirty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en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iCAMP</a:t>
            </a:r>
            <a:r>
              <a:rPr lang="en" altLang="ko-KR" dirty="0">
                <a:latin typeface="Arial" panose="020B0604020202020204" pitchFamily="34" charset="0"/>
                <a:cs typeface="Arial" panose="020B0604020202020204" pitchFamily="34" charset="0"/>
              </a:rPr>
              <a:t>::</a:t>
            </a:r>
            <a:r>
              <a:rPr lang="en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pdist.big</a:t>
            </a:r>
            <a:r>
              <a:rPr lang="en" altLang="ko-KR" dirty="0">
                <a:latin typeface="Arial" panose="020B0604020202020204" pitchFamily="34" charset="0"/>
                <a:cs typeface="Arial" panose="020B0604020202020204" pitchFamily="34" charset="0"/>
              </a:rPr>
              <a:t>(tree = tree, wd=</a:t>
            </a:r>
            <a:r>
              <a:rPr lang="en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save.wd</a:t>
            </a:r>
            <a:r>
              <a:rPr lang="en" altLang="ko-KR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nworker</a:t>
            </a:r>
            <a:r>
              <a:rPr lang="en" altLang="ko-KR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nworker</a:t>
            </a:r>
            <a:r>
              <a:rPr lang="en" altLang="ko-KR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memory.G</a:t>
            </a:r>
            <a:r>
              <a:rPr lang="en" altLang="ko-KR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memory.G</a:t>
            </a:r>
            <a:r>
              <a:rPr lang="en" altLang="ko-KR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en" altLang="ko-KR" dirty="0">
                <a:latin typeface="Arial" panose="020B0604020202020204" pitchFamily="34" charset="0"/>
                <a:cs typeface="Arial" panose="020B0604020202020204" pitchFamily="34" charset="0"/>
              </a:rPr>
              <a:t>}else{</a:t>
            </a:r>
          </a:p>
          <a:p>
            <a:r>
              <a:rPr lang="en" altLang="ko-KR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# if you already calculated the phylogenetic distance matrix in a previous run</a:t>
            </a:r>
          </a:p>
          <a:p>
            <a:r>
              <a:rPr lang="en" altLang="ko-KR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pd.big</a:t>
            </a:r>
            <a:r>
              <a:rPr lang="en" altLang="ko-KR" dirty="0">
                <a:latin typeface="Arial" panose="020B0604020202020204" pitchFamily="34" charset="0"/>
                <a:cs typeface="Arial" panose="020B0604020202020204" pitchFamily="34" charset="0"/>
              </a:rPr>
              <a:t>=list()</a:t>
            </a:r>
          </a:p>
          <a:p>
            <a:r>
              <a:rPr lang="en" altLang="ko-KR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pd.big$tip.label</a:t>
            </a:r>
            <a:r>
              <a:rPr lang="en" altLang="ko-KR" dirty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en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read.csv</a:t>
            </a:r>
            <a:r>
              <a:rPr lang="en" altLang="ko-KR" dirty="0">
                <a:latin typeface="Arial" panose="020B0604020202020204" pitchFamily="34" charset="0"/>
                <a:cs typeface="Arial" panose="020B0604020202020204" pitchFamily="34" charset="0"/>
              </a:rPr>
              <a:t>(paste0(</a:t>
            </a:r>
            <a:r>
              <a:rPr lang="en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save.wd</a:t>
            </a:r>
            <a:r>
              <a:rPr lang="en" altLang="ko-KR" dirty="0">
                <a:latin typeface="Arial" panose="020B0604020202020204" pitchFamily="34" charset="0"/>
                <a:cs typeface="Arial" panose="020B0604020202020204" pitchFamily="34" charset="0"/>
              </a:rPr>
              <a:t>,"/</a:t>
            </a:r>
            <a:r>
              <a:rPr lang="en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pd.taxon.name.csv</a:t>
            </a:r>
            <a:r>
              <a:rPr lang="en" altLang="ko-KR" dirty="0">
                <a:latin typeface="Arial" panose="020B0604020202020204" pitchFamily="34" charset="0"/>
                <a:cs typeface="Arial" panose="020B0604020202020204" pitchFamily="34" charset="0"/>
              </a:rPr>
              <a:t>"),</a:t>
            </a:r>
            <a:r>
              <a:rPr lang="en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row.names</a:t>
            </a:r>
            <a:r>
              <a:rPr lang="en" altLang="ko-KR" dirty="0">
                <a:latin typeface="Arial" panose="020B0604020202020204" pitchFamily="34" charset="0"/>
                <a:cs typeface="Arial" panose="020B0604020202020204" pitchFamily="34" charset="0"/>
              </a:rPr>
              <a:t> = 1,stringsAsFactors = FALSE)[,1]</a:t>
            </a:r>
          </a:p>
          <a:p>
            <a:r>
              <a:rPr lang="en" altLang="ko-KR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pd.big$pd.wd</a:t>
            </a:r>
            <a:r>
              <a:rPr lang="en" altLang="ko-KR" dirty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en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save.wd</a:t>
            </a:r>
            <a:endParaRPr lang="en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" altLang="ko-KR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pd.big$pd.file</a:t>
            </a:r>
            <a:r>
              <a:rPr lang="en" altLang="ko-KR" dirty="0">
                <a:latin typeface="Arial" panose="020B0604020202020204" pitchFamily="34" charset="0"/>
                <a:cs typeface="Arial" panose="020B0604020202020204" pitchFamily="34" charset="0"/>
              </a:rPr>
              <a:t>="</a:t>
            </a:r>
            <a:r>
              <a:rPr lang="en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pd.desc</a:t>
            </a:r>
            <a:r>
              <a:rPr lang="en" altLang="ko-KR" dirty="0"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</a:p>
          <a:p>
            <a:r>
              <a:rPr lang="en" altLang="ko-KR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pd.big$pd.name.file</a:t>
            </a:r>
            <a:r>
              <a:rPr lang="en" altLang="ko-KR" dirty="0">
                <a:latin typeface="Arial" panose="020B0604020202020204" pitchFamily="34" charset="0"/>
                <a:cs typeface="Arial" panose="020B0604020202020204" pitchFamily="34" charset="0"/>
              </a:rPr>
              <a:t>="</a:t>
            </a:r>
            <a:r>
              <a:rPr lang="en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pd.taxon.name.csv</a:t>
            </a:r>
            <a:r>
              <a:rPr lang="en" altLang="ko-KR" dirty="0"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</a:p>
          <a:p>
            <a:r>
              <a:rPr lang="en" altLang="ko-KR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EF0A34D6-D57C-7F77-318A-8231D4F469B6}"/>
              </a:ext>
            </a:extLst>
          </p:cNvPr>
          <p:cNvGrpSpPr/>
          <p:nvPr/>
        </p:nvGrpSpPr>
        <p:grpSpPr>
          <a:xfrm>
            <a:off x="1612033" y="1699928"/>
            <a:ext cx="9131652" cy="673822"/>
            <a:chOff x="1612033" y="1827255"/>
            <a:chExt cx="9131652" cy="67382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AFEBB46-27C2-2831-4E89-037F490BB370}"/>
                </a:ext>
              </a:extLst>
            </p:cNvPr>
            <p:cNvSpPr txBox="1"/>
            <p:nvPr/>
          </p:nvSpPr>
          <p:spPr>
            <a:xfrm>
              <a:off x="1612033" y="1827255"/>
              <a:ext cx="913165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dirty="0" err="1">
                  <a:latin typeface="Arial" panose="020B0604020202020204" pitchFamily="34" charset="0"/>
                  <a:cs typeface="Arial" panose="020B0604020202020204" pitchFamily="34" charset="0"/>
                </a:rPr>
                <a:t>save.wd</a:t>
              </a:r>
              <a:r>
                <a:rPr lang="en-US" altLang="ko-KR" dirty="0">
                  <a:latin typeface="Arial" panose="020B0604020202020204" pitchFamily="34" charset="0"/>
                  <a:cs typeface="Arial" panose="020B0604020202020204" pitchFamily="34" charset="0"/>
                </a:rPr>
                <a:t> &lt;- “path/to/your/directory/Output” </a:t>
              </a:r>
              <a:r>
                <a:rPr lang="en-US" altLang="ko-KR" sz="1400" dirty="0">
                  <a:latin typeface="Arial" panose="020B0604020202020204" pitchFamily="34" charset="0"/>
                  <a:cs typeface="Arial" panose="020B0604020202020204" pitchFamily="34" charset="0"/>
                </a:rPr>
                <a:t># add your own path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F083C79-D9ED-553C-8FBF-742E69A0CA4B}"/>
                </a:ext>
              </a:extLst>
            </p:cNvPr>
            <p:cNvSpPr txBox="1"/>
            <p:nvPr/>
          </p:nvSpPr>
          <p:spPr>
            <a:xfrm>
              <a:off x="1612033" y="2131745"/>
              <a:ext cx="913165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dirty="0" err="1">
                  <a:latin typeface="Arial" panose="020B0604020202020204" pitchFamily="34" charset="0"/>
                  <a:cs typeface="Arial" panose="020B0604020202020204" pitchFamily="34" charset="0"/>
                </a:rPr>
                <a:t>setwd</a:t>
              </a:r>
              <a:r>
                <a:rPr lang="en-US" altLang="ko-KR" dirty="0">
                  <a:latin typeface="Arial" panose="020B0604020202020204" pitchFamily="34" charset="0"/>
                  <a:cs typeface="Arial" panose="020B0604020202020204" pitchFamily="34" charset="0"/>
                </a:rPr>
                <a:t>(</a:t>
              </a:r>
              <a:r>
                <a:rPr lang="en-US" altLang="ko-KR" dirty="0" err="1">
                  <a:latin typeface="Arial" panose="020B0604020202020204" pitchFamily="34" charset="0"/>
                  <a:cs typeface="Arial" panose="020B0604020202020204" pitchFamily="34" charset="0"/>
                </a:rPr>
                <a:t>save.wd</a:t>
              </a:r>
              <a:r>
                <a:rPr lang="en-US" altLang="ko-KR" dirty="0"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4A58452B-024C-DF17-5224-62FBBF5A36FD}"/>
              </a:ext>
            </a:extLst>
          </p:cNvPr>
          <p:cNvSpPr txBox="1"/>
          <p:nvPr/>
        </p:nvSpPr>
        <p:spPr>
          <a:xfrm>
            <a:off x="1176609" y="2505558"/>
            <a:ext cx="77696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2. Calculate pairwise phylogenetic distance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(see 3-2)</a:t>
            </a:r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095412F-2FFB-4D7A-48C9-AFFEAA18115A}"/>
              </a:ext>
            </a:extLst>
          </p:cNvPr>
          <p:cNvSpPr/>
          <p:nvPr/>
        </p:nvSpPr>
        <p:spPr>
          <a:xfrm>
            <a:off x="586476" y="351265"/>
            <a:ext cx="288000" cy="288814"/>
          </a:xfrm>
          <a:prstGeom prst="rect">
            <a:avLst/>
          </a:prstGeom>
          <a:solidFill>
            <a:srgbClr val="D4B8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479004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1612E992-BA71-6661-D5C5-A8B504518269}"/>
              </a:ext>
            </a:extLst>
          </p:cNvPr>
          <p:cNvCxnSpPr>
            <a:cxnSpLocks/>
          </p:cNvCxnSpPr>
          <p:nvPr/>
        </p:nvCxnSpPr>
        <p:spPr>
          <a:xfrm>
            <a:off x="985391" y="640080"/>
            <a:ext cx="10037450" cy="0"/>
          </a:xfrm>
          <a:prstGeom prst="line">
            <a:avLst/>
          </a:prstGeom>
          <a:ln w="31750">
            <a:solidFill>
              <a:srgbClr val="D4B8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412D923-9320-2E15-FF87-F73581A99668}"/>
              </a:ext>
            </a:extLst>
          </p:cNvPr>
          <p:cNvSpPr txBox="1"/>
          <p:nvPr/>
        </p:nvSpPr>
        <p:spPr>
          <a:xfrm>
            <a:off x="10951381" y="439759"/>
            <a:ext cx="4029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1200" dirty="0">
                <a:solidFill>
                  <a:srgbClr val="564A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</a:t>
            </a:r>
            <a:endParaRPr kumimoji="1" lang="ko-KR" altLang="en-US" dirty="0">
              <a:solidFill>
                <a:srgbClr val="564A3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0B57C3-1B60-FB88-5F3C-9C53333ED776}"/>
              </a:ext>
            </a:extLst>
          </p:cNvPr>
          <p:cNvSpPr txBox="1"/>
          <p:nvPr/>
        </p:nvSpPr>
        <p:spPr>
          <a:xfrm>
            <a:off x="773824" y="950869"/>
            <a:ext cx="9997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b="1" dirty="0">
                <a:solidFill>
                  <a:srgbClr val="435E50"/>
                </a:solidFill>
                <a:latin typeface="Arial" panose="020B0604020202020204" pitchFamily="34" charset="0"/>
                <a:ea typeface="함초롬돋움" panose="020B0604000101010101" pitchFamily="50" charset="-127"/>
                <a:cs typeface="Arial" panose="020B0604020202020204" pitchFamily="34" charset="0"/>
              </a:rPr>
              <a:t>STEP 3: Get pairwise phylogenetic distance matrix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DDFC473-61EA-CA2F-12A9-83ABFE8DFACE}"/>
              </a:ext>
            </a:extLst>
          </p:cNvPr>
          <p:cNvSpPr txBox="1"/>
          <p:nvPr/>
        </p:nvSpPr>
        <p:spPr>
          <a:xfrm>
            <a:off x="1176609" y="1318202"/>
            <a:ext cx="77696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A total of four files should be created in your directory (in </a:t>
            </a:r>
            <a:r>
              <a:rPr lang="en-US" altLang="ko-KR" b="1" dirty="0" err="1">
                <a:latin typeface="Arial" panose="020B0604020202020204" pitchFamily="34" charset="0"/>
                <a:cs typeface="Arial" panose="020B0604020202020204" pitchFamily="34" charset="0"/>
              </a:rPr>
              <a:t>save.wd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).</a:t>
            </a:r>
            <a:endParaRPr lang="en-US" altLang="ko-KR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B05696-B7F6-A152-4CD5-DA87861A216E}"/>
              </a:ext>
            </a:extLst>
          </p:cNvPr>
          <p:cNvSpPr txBox="1"/>
          <p:nvPr/>
        </p:nvSpPr>
        <p:spPr>
          <a:xfrm>
            <a:off x="881714" y="270430"/>
            <a:ext cx="1446815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Analysis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54ABFD9-499C-7AF9-6D1D-32576FE3C7C7}"/>
              </a:ext>
            </a:extLst>
          </p:cNvPr>
          <p:cNvSpPr txBox="1"/>
          <p:nvPr/>
        </p:nvSpPr>
        <p:spPr>
          <a:xfrm>
            <a:off x="1176610" y="5886784"/>
            <a:ext cx="1036939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pd.taxon.name.csv</a:t>
            </a:r>
            <a:r>
              <a:rPr lang="ko-KR" altLang="en-US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a c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omma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delimited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CSV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file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storing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IDs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of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tree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tips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ASVs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or OTUs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),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serving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as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row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column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names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of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big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phylogenetic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distance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matrix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23EC9DE-53A6-DBF5-5390-60219257BA1F}"/>
              </a:ext>
            </a:extLst>
          </p:cNvPr>
          <p:cNvSpPr txBox="1"/>
          <p:nvPr/>
        </p:nvSpPr>
        <p:spPr>
          <a:xfrm>
            <a:off x="1176610" y="3600334"/>
            <a:ext cx="1036939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path.rda</a:t>
            </a:r>
            <a:r>
              <a:rPr lang="ko-KR" altLang="en-US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object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list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all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nodes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edge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lengths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from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root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every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tip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aved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in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format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intermediate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output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when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ca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culating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phylogenetic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distance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matrix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75AF5E-6B85-4054-71E2-7E745AA21173}"/>
              </a:ext>
            </a:extLst>
          </p:cNvPr>
          <p:cNvSpPr txBox="1"/>
          <p:nvPr/>
        </p:nvSpPr>
        <p:spPr>
          <a:xfrm>
            <a:off x="1176610" y="4261600"/>
            <a:ext cx="1036939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pd.bin</a:t>
            </a:r>
            <a:r>
              <a:rPr lang="ko-KR" altLang="en-US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BIN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file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backing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file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generated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by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function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big.matrix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in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package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bigmemory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This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big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matrix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storing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pairwise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phylogenetic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distance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values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By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using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this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bigmemory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format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file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we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will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not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need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memory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but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a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hard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disk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when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calling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big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matrix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calculation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A3AC7D4-BD0E-1AA1-5332-F130DB4E1838}"/>
              </a:ext>
            </a:extLst>
          </p:cNvPr>
          <p:cNvSpPr txBox="1"/>
          <p:nvPr/>
        </p:nvSpPr>
        <p:spPr>
          <a:xfrm>
            <a:off x="1176610" y="5470390"/>
            <a:ext cx="103693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pd.desc</a:t>
            </a:r>
            <a:r>
              <a:rPr lang="ko-KR" altLang="en-US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DESC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file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descriptor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file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hold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backing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file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pd.bin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description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3D8E40E-5162-77A8-F751-908CA7E9895F}"/>
              </a:ext>
            </a:extLst>
          </p:cNvPr>
          <p:cNvSpPr/>
          <p:nvPr/>
        </p:nvSpPr>
        <p:spPr>
          <a:xfrm>
            <a:off x="586476" y="351265"/>
            <a:ext cx="288000" cy="288814"/>
          </a:xfrm>
          <a:prstGeom prst="rect">
            <a:avLst/>
          </a:prstGeom>
          <a:solidFill>
            <a:srgbClr val="D4B8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59B36BA7-2DC9-2FA1-A46A-A227A6DC18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9173"/>
          <a:stretch/>
        </p:blipFill>
        <p:spPr>
          <a:xfrm>
            <a:off x="3591161" y="1717914"/>
            <a:ext cx="5009679" cy="181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4794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1612E992-BA71-6661-D5C5-A8B504518269}"/>
              </a:ext>
            </a:extLst>
          </p:cNvPr>
          <p:cNvCxnSpPr>
            <a:cxnSpLocks/>
          </p:cNvCxnSpPr>
          <p:nvPr/>
        </p:nvCxnSpPr>
        <p:spPr>
          <a:xfrm>
            <a:off x="985391" y="640080"/>
            <a:ext cx="10037450" cy="0"/>
          </a:xfrm>
          <a:prstGeom prst="line">
            <a:avLst/>
          </a:prstGeom>
          <a:ln w="31750">
            <a:solidFill>
              <a:srgbClr val="D4B8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412D923-9320-2E15-FF87-F73581A99668}"/>
              </a:ext>
            </a:extLst>
          </p:cNvPr>
          <p:cNvSpPr txBox="1"/>
          <p:nvPr/>
        </p:nvSpPr>
        <p:spPr>
          <a:xfrm>
            <a:off x="10951381" y="439759"/>
            <a:ext cx="4029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1200" dirty="0">
                <a:solidFill>
                  <a:srgbClr val="564A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13</a:t>
            </a:r>
            <a:endParaRPr kumimoji="1" lang="ko-KR" altLang="en-US" dirty="0">
              <a:solidFill>
                <a:srgbClr val="564A3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FC70BB-A5BF-E379-8425-8DBDFB8D3BF1}"/>
              </a:ext>
            </a:extLst>
          </p:cNvPr>
          <p:cNvSpPr txBox="1"/>
          <p:nvPr/>
        </p:nvSpPr>
        <p:spPr>
          <a:xfrm>
            <a:off x="1336351" y="2174895"/>
            <a:ext cx="9601997" cy="36317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bin.size.limit</a:t>
            </a:r>
            <a:r>
              <a:rPr lang="ko-KR" altLang="en-US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altLang="ko-KR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r>
              <a:rPr lang="ko-KR" altLang="en-US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en-US" altLang="ko-KR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# To decide the adequate bin size, the phylogenetic signal test in the auxiliary script could be performed.</a:t>
            </a:r>
          </a:p>
          <a:p>
            <a:r>
              <a:rPr lang="ko-KR" altLang="en-US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sig.index</a:t>
            </a:r>
            <a:r>
              <a:rPr lang="ko-KR" altLang="en-US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="</a:t>
            </a:r>
            <a:r>
              <a:rPr lang="ko-KR" altLang="en-US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Confidence</a:t>
            </a:r>
            <a:r>
              <a:rPr lang="ko-KR" altLang="en-US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</a:p>
          <a:p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icres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iCAMP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::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icamp.big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ko-KR" altLang="en-US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</a:t>
            </a:r>
            <a:r>
              <a:rPr lang="ko-KR" alt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ko-KR" altLang="en-US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pd.desc</a:t>
            </a:r>
            <a:r>
              <a:rPr lang="ko-KR" alt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ko-KR" altLang="en-US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pd.big$pd.file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pd.spname</a:t>
            </a:r>
            <a:r>
              <a:rPr lang="ko-KR" alt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ko-KR" altLang="en-US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pd.big$tip.label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</a:p>
          <a:p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</a:t>
            </a:r>
            <a:r>
              <a:rPr lang="ko-KR" altLang="en-US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pd.wd</a:t>
            </a:r>
            <a:r>
              <a:rPr lang="ko-KR" alt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ko-KR" altLang="en-US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pd.big$pd.wd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rand</a:t>
            </a:r>
            <a:r>
              <a:rPr lang="ko-KR" alt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ko-KR" altLang="en-US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rand.time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tree</a:t>
            </a:r>
            <a:r>
              <a:rPr lang="ko-KR" alt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ko-KR" altLang="en-US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tree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</a:p>
          <a:p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</a:t>
            </a:r>
            <a:r>
              <a:rPr lang="ko-KR" altLang="en-US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prefix</a:t>
            </a:r>
            <a:r>
              <a:rPr lang="ko-KR" alt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ko-KR" altLang="en-US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prefix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ds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= 0.2,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pd.cut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= NA,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sp.check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= TRUE,</a:t>
            </a:r>
          </a:p>
          <a:p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phylo.rand.scale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= "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within.bin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",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taxa.rand.scale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= "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across.all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",</a:t>
            </a:r>
          </a:p>
          <a:p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phylo.metric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= "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bMPD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", </a:t>
            </a:r>
            <a:r>
              <a:rPr lang="ko-KR" altLang="en-US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sig.index</a:t>
            </a:r>
            <a:r>
              <a:rPr lang="ko-KR" altLang="en-US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ko-KR" altLang="en-US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sig.index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bin.size.limit</a:t>
            </a:r>
            <a:r>
              <a:rPr lang="ko-KR" altLang="en-US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ko-KR" altLang="en-US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bin.size.limit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</a:p>
          <a:p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</a:t>
            </a:r>
            <a:r>
              <a:rPr lang="ko-KR" altLang="en-US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nworker</a:t>
            </a:r>
            <a:r>
              <a:rPr lang="ko-KR" alt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ko-KR" altLang="en-US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nworker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memory.G</a:t>
            </a:r>
            <a:r>
              <a:rPr lang="ko-KR" alt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ko-KR" altLang="en-US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memory.G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rtree.save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= FALSE, </a:t>
            </a:r>
            <a:b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detail.save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= 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TRUE,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qp.save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= FALSE,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detail.null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= FALSE, </a:t>
            </a:r>
            <a:b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ignore.zero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= TRUE,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output.wd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=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save.wd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correct.special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= TRUE, </a:t>
            </a:r>
            <a:b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unit.sum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rowSums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comm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),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special.method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= "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depend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",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ses.cut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= 1.96, </a:t>
            </a:r>
            <a:b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rc.cut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= 0.95,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conf.cut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=0.975,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omit.option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= "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no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",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meta.ab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= NULL)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58A389A-26B4-5EAB-46B1-A536B98D84EA}"/>
              </a:ext>
            </a:extLst>
          </p:cNvPr>
          <p:cNvSpPr txBox="1"/>
          <p:nvPr/>
        </p:nvSpPr>
        <p:spPr>
          <a:xfrm>
            <a:off x="881714" y="270430"/>
            <a:ext cx="1446815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Analysis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528BC8-AA26-F92C-2161-37C2ECB2CCAD}"/>
              </a:ext>
            </a:extLst>
          </p:cNvPr>
          <p:cNvSpPr txBox="1"/>
          <p:nvPr/>
        </p:nvSpPr>
        <p:spPr>
          <a:xfrm>
            <a:off x="773824" y="950869"/>
            <a:ext cx="9997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b="1" dirty="0">
                <a:solidFill>
                  <a:srgbClr val="435E50"/>
                </a:solidFill>
                <a:latin typeface="Arial" panose="020B0604020202020204" pitchFamily="34" charset="0"/>
                <a:ea typeface="함초롬돋움" panose="020B0604000101010101" pitchFamily="50" charset="-127"/>
                <a:cs typeface="Arial" panose="020B0604020202020204" pitchFamily="34" charset="0"/>
              </a:rPr>
              <a:t>STEP 4: Run the </a:t>
            </a:r>
            <a:r>
              <a:rPr lang="en-US" altLang="ko-KR" b="1" dirty="0" err="1">
                <a:solidFill>
                  <a:srgbClr val="435E50"/>
                </a:solidFill>
                <a:latin typeface="Arial" panose="020B0604020202020204" pitchFamily="34" charset="0"/>
                <a:ea typeface="함초롬돋움" panose="020B0604000101010101" pitchFamily="50" charset="-127"/>
                <a:cs typeface="Arial" panose="020B0604020202020204" pitchFamily="34" charset="0"/>
              </a:rPr>
              <a:t>iCAMP</a:t>
            </a:r>
            <a:r>
              <a:rPr lang="en-US" altLang="ko-KR" b="1" dirty="0">
                <a:solidFill>
                  <a:srgbClr val="435E50"/>
                </a:solidFill>
                <a:latin typeface="Arial" panose="020B0604020202020204" pitchFamily="34" charset="0"/>
                <a:ea typeface="함초롬돋움" panose="020B0604000101010101" pitchFamily="50" charset="-127"/>
                <a:cs typeface="Arial" panose="020B0604020202020204" pitchFamily="34" charset="0"/>
              </a:rPr>
              <a:t> analysis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6A5BD1-49FA-BB01-0547-FB86F2F827FD}"/>
              </a:ext>
            </a:extLst>
          </p:cNvPr>
          <p:cNvSpPr txBox="1"/>
          <p:nvPr/>
        </p:nvSpPr>
        <p:spPr>
          <a:xfrm>
            <a:off x="1176609" y="1318202"/>
            <a:ext cx="97747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Since env object is not available at this time, we will skip the section 4-1.</a:t>
            </a:r>
          </a:p>
          <a:p>
            <a:r>
              <a:rPr lang="en-US" altLang="ko-KR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Let’s move to the section 4-2</a:t>
            </a:r>
            <a:r>
              <a:rPr lang="en-US" altLang="ko-KR" sz="16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7CCC5B8-FB03-9182-BE71-6379CF186462}"/>
              </a:ext>
            </a:extLst>
          </p:cNvPr>
          <p:cNvSpPr/>
          <p:nvPr/>
        </p:nvSpPr>
        <p:spPr>
          <a:xfrm>
            <a:off x="1251857" y="2062978"/>
            <a:ext cx="9770984" cy="3855306"/>
          </a:xfrm>
          <a:prstGeom prst="rect">
            <a:avLst/>
          </a:prstGeom>
          <a:noFill/>
          <a:ln w="31750">
            <a:solidFill>
              <a:srgbClr val="564A3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23ED7AD-62AA-C9D8-63E6-D0FD8407D6CB}"/>
              </a:ext>
            </a:extLst>
          </p:cNvPr>
          <p:cNvSpPr/>
          <p:nvPr/>
        </p:nvSpPr>
        <p:spPr>
          <a:xfrm>
            <a:off x="586476" y="351265"/>
            <a:ext cx="288000" cy="288814"/>
          </a:xfrm>
          <a:prstGeom prst="rect">
            <a:avLst/>
          </a:prstGeom>
          <a:solidFill>
            <a:srgbClr val="D4B8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EA0C10D-4008-1C50-A6AB-070F475C6417}"/>
              </a:ext>
            </a:extLst>
          </p:cNvPr>
          <p:cNvSpPr txBox="1"/>
          <p:nvPr/>
        </p:nvSpPr>
        <p:spPr>
          <a:xfrm>
            <a:off x="929808" y="6001714"/>
            <a:ext cx="104244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Please refer to the document available in the “Help” tab for details on the parameters of the function </a:t>
            </a:r>
            <a:r>
              <a:rPr lang="en-US" altLang="ko-KR" sz="1600" i="1" dirty="0" err="1">
                <a:latin typeface="Arial" panose="020B0604020202020204" pitchFamily="34" charset="0"/>
                <a:cs typeface="Arial" panose="020B0604020202020204" pitchFamily="34" charset="0"/>
              </a:rPr>
              <a:t>icamp.big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ko-KR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6046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1612E992-BA71-6661-D5C5-A8B504518269}"/>
              </a:ext>
            </a:extLst>
          </p:cNvPr>
          <p:cNvCxnSpPr>
            <a:cxnSpLocks/>
          </p:cNvCxnSpPr>
          <p:nvPr/>
        </p:nvCxnSpPr>
        <p:spPr>
          <a:xfrm>
            <a:off x="985391" y="640080"/>
            <a:ext cx="10037450" cy="0"/>
          </a:xfrm>
          <a:prstGeom prst="line">
            <a:avLst/>
          </a:prstGeom>
          <a:ln w="31750">
            <a:solidFill>
              <a:srgbClr val="D4B8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412D923-9320-2E15-FF87-F73581A99668}"/>
              </a:ext>
            </a:extLst>
          </p:cNvPr>
          <p:cNvSpPr txBox="1"/>
          <p:nvPr/>
        </p:nvSpPr>
        <p:spPr>
          <a:xfrm>
            <a:off x="10951381" y="439759"/>
            <a:ext cx="4029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1200" dirty="0">
                <a:solidFill>
                  <a:srgbClr val="564A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14</a:t>
            </a:r>
            <a:endParaRPr kumimoji="1" lang="ko-KR" altLang="en-US" dirty="0">
              <a:solidFill>
                <a:srgbClr val="564A3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58A389A-26B4-5EAB-46B1-A536B98D84EA}"/>
              </a:ext>
            </a:extLst>
          </p:cNvPr>
          <p:cNvSpPr txBox="1"/>
          <p:nvPr/>
        </p:nvSpPr>
        <p:spPr>
          <a:xfrm>
            <a:off x="881714" y="270430"/>
            <a:ext cx="1446815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Analysis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528BC8-AA26-F92C-2161-37C2ECB2CCAD}"/>
              </a:ext>
            </a:extLst>
          </p:cNvPr>
          <p:cNvSpPr txBox="1"/>
          <p:nvPr/>
        </p:nvSpPr>
        <p:spPr>
          <a:xfrm>
            <a:off x="773824" y="950869"/>
            <a:ext cx="9997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b="1" dirty="0">
                <a:solidFill>
                  <a:srgbClr val="435E50"/>
                </a:solidFill>
                <a:latin typeface="Arial" panose="020B0604020202020204" pitchFamily="34" charset="0"/>
                <a:ea typeface="함초롬돋움" panose="020B0604000101010101" pitchFamily="50" charset="-127"/>
                <a:cs typeface="Arial" panose="020B0604020202020204" pitchFamily="34" charset="0"/>
              </a:rPr>
              <a:t>STEP 4: Run the </a:t>
            </a:r>
            <a:r>
              <a:rPr lang="en-US" altLang="ko-KR" b="1" dirty="0" err="1">
                <a:solidFill>
                  <a:srgbClr val="435E50"/>
                </a:solidFill>
                <a:latin typeface="Arial" panose="020B0604020202020204" pitchFamily="34" charset="0"/>
                <a:ea typeface="함초롬돋움" panose="020B0604000101010101" pitchFamily="50" charset="-127"/>
                <a:cs typeface="Arial" panose="020B0604020202020204" pitchFamily="34" charset="0"/>
              </a:rPr>
              <a:t>iCAMP</a:t>
            </a:r>
            <a:r>
              <a:rPr lang="en-US" altLang="ko-KR" b="1" dirty="0">
                <a:solidFill>
                  <a:srgbClr val="435E50"/>
                </a:solidFill>
                <a:latin typeface="Arial" panose="020B0604020202020204" pitchFamily="34" charset="0"/>
                <a:ea typeface="함초롬돋움" panose="020B0604000101010101" pitchFamily="50" charset="-127"/>
                <a:cs typeface="Arial" panose="020B0604020202020204" pitchFamily="34" charset="0"/>
              </a:rPr>
              <a:t> analysis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6A5BD1-49FA-BB01-0547-FB86F2F827FD}"/>
              </a:ext>
            </a:extLst>
          </p:cNvPr>
          <p:cNvSpPr txBox="1"/>
          <p:nvPr/>
        </p:nvSpPr>
        <p:spPr>
          <a:xfrm>
            <a:off x="1176609" y="1443932"/>
            <a:ext cx="9774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Output</a:t>
            </a:r>
            <a:endParaRPr lang="en-US" altLang="ko-KR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23ED7AD-62AA-C9D8-63E6-D0FD8407D6CB}"/>
              </a:ext>
            </a:extLst>
          </p:cNvPr>
          <p:cNvSpPr/>
          <p:nvPr/>
        </p:nvSpPr>
        <p:spPr>
          <a:xfrm>
            <a:off x="586476" y="351265"/>
            <a:ext cx="288000" cy="288814"/>
          </a:xfrm>
          <a:prstGeom prst="rect">
            <a:avLst/>
          </a:prstGeom>
          <a:solidFill>
            <a:srgbClr val="D4B8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283E34B-8AE9-DF91-185C-47F922150B0B}"/>
              </a:ext>
            </a:extLst>
          </p:cNvPr>
          <p:cNvSpPr/>
          <p:nvPr/>
        </p:nvSpPr>
        <p:spPr>
          <a:xfrm>
            <a:off x="1251857" y="1883910"/>
            <a:ext cx="9770984" cy="607475"/>
          </a:xfrm>
          <a:prstGeom prst="rect">
            <a:avLst/>
          </a:prstGeom>
          <a:noFill/>
          <a:ln w="31750">
            <a:solidFill>
              <a:srgbClr val="564A3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307FEDA-B80E-D8CE-6AB0-D530F504A232}"/>
              </a:ext>
            </a:extLst>
          </p:cNvPr>
          <p:cNvSpPr txBox="1"/>
          <p:nvPr/>
        </p:nvSpPr>
        <p:spPr>
          <a:xfrm>
            <a:off x="1336351" y="2008812"/>
            <a:ext cx="96019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head(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icres$CbMPDiCBraya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49CD1D6F-117B-732D-FD1E-B654CD0A7E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1049" y="3160198"/>
            <a:ext cx="9771791" cy="302020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3C9F1F4-6E8B-BE04-0C27-27E1D914CE67}"/>
              </a:ext>
            </a:extLst>
          </p:cNvPr>
          <p:cNvSpPr txBox="1"/>
          <p:nvPr/>
        </p:nvSpPr>
        <p:spPr>
          <a:xfrm>
            <a:off x="1176609" y="2705568"/>
            <a:ext cx="977477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The relative importance of ecological drivers at the sample level is available.</a:t>
            </a:r>
          </a:p>
        </p:txBody>
      </p:sp>
    </p:spTree>
    <p:extLst>
      <p:ext uri="{BB962C8B-B14F-4D97-AF65-F5344CB8AC3E}">
        <p14:creationId xmlns:p14="http://schemas.microsoft.com/office/powerpoint/2010/main" val="10184907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8F424A4-C307-B54B-5DDF-E77CBEF99F6D}"/>
              </a:ext>
            </a:extLst>
          </p:cNvPr>
          <p:cNvSpPr txBox="1"/>
          <p:nvPr/>
        </p:nvSpPr>
        <p:spPr>
          <a:xfrm>
            <a:off x="1535973" y="2065395"/>
            <a:ext cx="92706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icbin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icamp.bins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icamp.detail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icres$detail,treat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treat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clas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clas,silent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=FALSE, </a:t>
            </a:r>
            <a:b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   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boot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= TRUE,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rand.time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rand.time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between.group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= TRUE)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51F346-1212-A490-1483-3D760031DEC1}"/>
              </a:ext>
            </a:extLst>
          </p:cNvPr>
          <p:cNvSpPr txBox="1"/>
          <p:nvPr/>
        </p:nvSpPr>
        <p:spPr>
          <a:xfrm>
            <a:off x="1535973" y="2862196"/>
            <a:ext cx="9270656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save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icbin,file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= paste0(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prefix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,".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iCAMP.Summary.rda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")) 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write.csv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icbin$Pt,file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= paste0(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prefix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,".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ProcessImportance_EachGroup.csv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"),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row.names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= FALSE)</a:t>
            </a:r>
          </a:p>
          <a:p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write.csv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icbin$Ptk,file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= paste0(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prefix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,".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ProcessImportance_EachBin_EachGroup.csv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"),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row.names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= FALSE)</a:t>
            </a:r>
          </a:p>
          <a:p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write.csv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icbin$Ptuv,file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= paste0(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prefix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,".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ProcessImportance_EachTurnover.csv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"),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row.names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= FALSE)</a:t>
            </a:r>
          </a:p>
          <a:p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write.csv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icbin$BPtk,file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= paste0(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prefix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,".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BinContributeToProcess_EachGroup.csv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"),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row.names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= FALSE)</a:t>
            </a:r>
          </a:p>
          <a:p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write.csv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data.frame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(ID=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rownames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icbin$Class.Bin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),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icbin$Class.Bin,stringsAsFactors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= FALSE),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file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= paste0(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prefix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,".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Taxon_Bin.csv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"),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row.names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= FALSE)</a:t>
            </a:r>
          </a:p>
          <a:p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write.csv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icbin$Bin.TopClass,file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= paste0(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prefix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,".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Bin_TopTaxon.csv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"),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row.names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= FALSE)</a:t>
            </a:r>
          </a:p>
          <a:p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" name="직선 연결선[R] 1">
            <a:extLst>
              <a:ext uri="{FF2B5EF4-FFF2-40B4-BE49-F238E27FC236}">
                <a16:creationId xmlns:a16="http://schemas.microsoft.com/office/drawing/2014/main" id="{A768156D-F501-16FE-E95B-468FDE6B9CE5}"/>
              </a:ext>
            </a:extLst>
          </p:cNvPr>
          <p:cNvCxnSpPr>
            <a:cxnSpLocks/>
          </p:cNvCxnSpPr>
          <p:nvPr/>
        </p:nvCxnSpPr>
        <p:spPr>
          <a:xfrm>
            <a:off x="985391" y="640080"/>
            <a:ext cx="10037450" cy="0"/>
          </a:xfrm>
          <a:prstGeom prst="line">
            <a:avLst/>
          </a:prstGeom>
          <a:ln w="31750">
            <a:solidFill>
              <a:srgbClr val="D4B8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434EE37-5413-0C5A-2991-345AAD37EAB5}"/>
              </a:ext>
            </a:extLst>
          </p:cNvPr>
          <p:cNvSpPr txBox="1"/>
          <p:nvPr/>
        </p:nvSpPr>
        <p:spPr>
          <a:xfrm>
            <a:off x="10951381" y="439759"/>
            <a:ext cx="4029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1200" dirty="0">
                <a:solidFill>
                  <a:srgbClr val="564A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15</a:t>
            </a:r>
            <a:endParaRPr kumimoji="1" lang="ko-KR" altLang="en-US" dirty="0">
              <a:solidFill>
                <a:srgbClr val="564A3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B3FDA3-D4F1-944A-B7A3-751925C61117}"/>
              </a:ext>
            </a:extLst>
          </p:cNvPr>
          <p:cNvSpPr txBox="1"/>
          <p:nvPr/>
        </p:nvSpPr>
        <p:spPr>
          <a:xfrm>
            <a:off x="881714" y="270430"/>
            <a:ext cx="1446815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Analysis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F5D7026-665D-0C62-5241-958337B00A15}"/>
              </a:ext>
            </a:extLst>
          </p:cNvPr>
          <p:cNvSpPr/>
          <p:nvPr/>
        </p:nvSpPr>
        <p:spPr>
          <a:xfrm>
            <a:off x="586476" y="351265"/>
            <a:ext cx="288000" cy="288814"/>
          </a:xfrm>
          <a:prstGeom prst="rect">
            <a:avLst/>
          </a:prstGeom>
          <a:solidFill>
            <a:srgbClr val="D4B8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AFBF70A-3875-C574-0A4F-40A279A2212C}"/>
              </a:ext>
            </a:extLst>
          </p:cNvPr>
          <p:cNvSpPr txBox="1"/>
          <p:nvPr/>
        </p:nvSpPr>
        <p:spPr>
          <a:xfrm>
            <a:off x="773824" y="950869"/>
            <a:ext cx="9997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b="1" dirty="0">
                <a:solidFill>
                  <a:srgbClr val="435E50"/>
                </a:solidFill>
                <a:latin typeface="Arial" panose="020B0604020202020204" pitchFamily="34" charset="0"/>
                <a:ea typeface="함초롬돋움" panose="020B0604000101010101" pitchFamily="50" charset="-127"/>
                <a:cs typeface="Arial" panose="020B0604020202020204" pitchFamily="34" charset="0"/>
              </a:rPr>
              <a:t>STEP 5: Parse the </a:t>
            </a:r>
            <a:r>
              <a:rPr lang="en-US" altLang="ko-KR" b="1" dirty="0" err="1">
                <a:solidFill>
                  <a:srgbClr val="435E50"/>
                </a:solidFill>
                <a:latin typeface="Arial" panose="020B0604020202020204" pitchFamily="34" charset="0"/>
                <a:ea typeface="함초롬돋움" panose="020B0604000101010101" pitchFamily="50" charset="-127"/>
                <a:cs typeface="Arial" panose="020B0604020202020204" pitchFamily="34" charset="0"/>
              </a:rPr>
              <a:t>iCAMP</a:t>
            </a:r>
            <a:r>
              <a:rPr lang="en-US" altLang="ko-KR" b="1" dirty="0">
                <a:solidFill>
                  <a:srgbClr val="435E50"/>
                </a:solidFill>
                <a:latin typeface="Arial" panose="020B0604020202020204" pitchFamily="34" charset="0"/>
                <a:ea typeface="함초롬돋움" panose="020B0604000101010101" pitchFamily="50" charset="-127"/>
                <a:cs typeface="Arial" panose="020B0604020202020204" pitchFamily="34" charset="0"/>
              </a:rPr>
              <a:t> results for further analyses (see 5)   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50BAB63-C559-854A-E341-BC450BDE7E72}"/>
              </a:ext>
            </a:extLst>
          </p:cNvPr>
          <p:cNvSpPr/>
          <p:nvPr/>
        </p:nvSpPr>
        <p:spPr>
          <a:xfrm>
            <a:off x="1287393" y="2025112"/>
            <a:ext cx="9770984" cy="4562458"/>
          </a:xfrm>
          <a:prstGeom prst="rect">
            <a:avLst/>
          </a:prstGeom>
          <a:noFill/>
          <a:ln w="31750">
            <a:solidFill>
              <a:srgbClr val="564A3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C6DDA00-0FAB-7D94-DA08-D8FB72D2715A}"/>
              </a:ext>
            </a:extLst>
          </p:cNvPr>
          <p:cNvSpPr txBox="1"/>
          <p:nvPr/>
        </p:nvSpPr>
        <p:spPr>
          <a:xfrm>
            <a:off x="1287393" y="1328827"/>
            <a:ext cx="89701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" altLang="ko-KR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alculate various statistic index to assess relative importance of each process in each bin and each turnover, and bin's contribution to each process.</a:t>
            </a:r>
            <a:endParaRPr lang="ko-KR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27168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[R] 1">
            <a:extLst>
              <a:ext uri="{FF2B5EF4-FFF2-40B4-BE49-F238E27FC236}">
                <a16:creationId xmlns:a16="http://schemas.microsoft.com/office/drawing/2014/main" id="{A768156D-F501-16FE-E95B-468FDE6B9CE5}"/>
              </a:ext>
            </a:extLst>
          </p:cNvPr>
          <p:cNvCxnSpPr>
            <a:cxnSpLocks/>
          </p:cNvCxnSpPr>
          <p:nvPr/>
        </p:nvCxnSpPr>
        <p:spPr>
          <a:xfrm>
            <a:off x="985391" y="640080"/>
            <a:ext cx="10037450" cy="0"/>
          </a:xfrm>
          <a:prstGeom prst="line">
            <a:avLst/>
          </a:prstGeom>
          <a:ln w="31750">
            <a:solidFill>
              <a:srgbClr val="D4B8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434EE37-5413-0C5A-2991-345AAD37EAB5}"/>
              </a:ext>
            </a:extLst>
          </p:cNvPr>
          <p:cNvSpPr txBox="1"/>
          <p:nvPr/>
        </p:nvSpPr>
        <p:spPr>
          <a:xfrm>
            <a:off x="10951381" y="439759"/>
            <a:ext cx="4029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1200" dirty="0">
                <a:solidFill>
                  <a:srgbClr val="564A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16</a:t>
            </a:r>
            <a:endParaRPr kumimoji="1" lang="ko-KR" altLang="en-US" dirty="0">
              <a:solidFill>
                <a:srgbClr val="564A3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B3FDA3-D4F1-944A-B7A3-751925C61117}"/>
              </a:ext>
            </a:extLst>
          </p:cNvPr>
          <p:cNvSpPr txBox="1"/>
          <p:nvPr/>
        </p:nvSpPr>
        <p:spPr>
          <a:xfrm>
            <a:off x="881714" y="270430"/>
            <a:ext cx="1446815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Analysis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F5D7026-665D-0C62-5241-958337B00A15}"/>
              </a:ext>
            </a:extLst>
          </p:cNvPr>
          <p:cNvSpPr/>
          <p:nvPr/>
        </p:nvSpPr>
        <p:spPr>
          <a:xfrm>
            <a:off x="586476" y="351265"/>
            <a:ext cx="288000" cy="288814"/>
          </a:xfrm>
          <a:prstGeom prst="rect">
            <a:avLst/>
          </a:prstGeom>
          <a:solidFill>
            <a:srgbClr val="D4B8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AFBF70A-3875-C574-0A4F-40A279A2212C}"/>
              </a:ext>
            </a:extLst>
          </p:cNvPr>
          <p:cNvSpPr txBox="1"/>
          <p:nvPr/>
        </p:nvSpPr>
        <p:spPr>
          <a:xfrm>
            <a:off x="773824" y="950869"/>
            <a:ext cx="9997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b="1" dirty="0">
                <a:solidFill>
                  <a:srgbClr val="435E50"/>
                </a:solidFill>
                <a:latin typeface="Arial" panose="020B0604020202020204" pitchFamily="34" charset="0"/>
                <a:ea typeface="함초롬돋움" panose="020B0604000101010101" pitchFamily="50" charset="-127"/>
                <a:cs typeface="Arial" panose="020B0604020202020204" pitchFamily="34" charset="0"/>
              </a:rPr>
              <a:t>STEP 5: Parse the </a:t>
            </a:r>
            <a:r>
              <a:rPr lang="en-US" altLang="ko-KR" b="1" dirty="0" err="1">
                <a:solidFill>
                  <a:srgbClr val="435E50"/>
                </a:solidFill>
                <a:latin typeface="Arial" panose="020B0604020202020204" pitchFamily="34" charset="0"/>
                <a:ea typeface="함초롬돋움" panose="020B0604000101010101" pitchFamily="50" charset="-127"/>
                <a:cs typeface="Arial" panose="020B0604020202020204" pitchFamily="34" charset="0"/>
              </a:rPr>
              <a:t>iCAMP</a:t>
            </a:r>
            <a:r>
              <a:rPr lang="en-US" altLang="ko-KR" b="1" dirty="0">
                <a:solidFill>
                  <a:srgbClr val="435E50"/>
                </a:solidFill>
                <a:latin typeface="Arial" panose="020B0604020202020204" pitchFamily="34" charset="0"/>
                <a:ea typeface="함초롬돋움" panose="020B0604000101010101" pitchFamily="50" charset="-127"/>
                <a:cs typeface="Arial" panose="020B0604020202020204" pitchFamily="34" charset="0"/>
              </a:rPr>
              <a:t> results for further analyses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C6DDA00-0FAB-7D94-DA08-D8FB72D2715A}"/>
              </a:ext>
            </a:extLst>
          </p:cNvPr>
          <p:cNvSpPr txBox="1"/>
          <p:nvPr/>
        </p:nvSpPr>
        <p:spPr>
          <a:xfrm>
            <a:off x="1287393" y="1328827"/>
            <a:ext cx="89701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A total of eight files should be created in your directory (in </a:t>
            </a:r>
            <a:r>
              <a:rPr lang="en-US" altLang="ko-KR" b="1" dirty="0" err="1">
                <a:latin typeface="Arial" panose="020B0604020202020204" pitchFamily="34" charset="0"/>
                <a:cs typeface="Arial" panose="020B0604020202020204" pitchFamily="34" charset="0"/>
              </a:rPr>
              <a:t>save.wd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).</a:t>
            </a:r>
            <a:endParaRPr lang="en-US" altLang="ko-KR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99ACC96-09A8-1312-12BF-DCAB50269F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0001" b="23562"/>
          <a:stretch/>
        </p:blipFill>
        <p:spPr>
          <a:xfrm>
            <a:off x="2598457" y="2235869"/>
            <a:ext cx="6995087" cy="3671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09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4D6E3A0-D701-CAF6-076A-2DDDEE2B9CA8}"/>
              </a:ext>
            </a:extLst>
          </p:cNvPr>
          <p:cNvSpPr txBox="1"/>
          <p:nvPr/>
        </p:nvSpPr>
        <p:spPr>
          <a:xfrm>
            <a:off x="926559" y="1839790"/>
            <a:ext cx="10155114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Test.iCAMP.Summary.rda</a:t>
            </a:r>
            <a:r>
              <a:rPr lang="ko-KR" altLang="en-US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ko-KR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object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"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icbin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"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saved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in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format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see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help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document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of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function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icamp.bins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description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of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each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element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in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object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ko-KR" altLang="en-US" b="1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Test.ProcessImportance_EachGroup.csv</a:t>
            </a:r>
            <a:r>
              <a:rPr lang="ko-KR" altLang="en-US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Relative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importance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of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each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process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in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governing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turnovers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500" dirty="0">
                <a:latin typeface="Arial" panose="020B0604020202020204" pitchFamily="34" charset="0"/>
                <a:cs typeface="Arial" panose="020B0604020202020204" pitchFamily="34" charset="0"/>
              </a:rPr>
              <a:t>(compositional change; each sample)</a:t>
            </a:r>
            <a:r>
              <a:rPr lang="ko-KR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in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group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of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samples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ko-KR" altLang="en-US" b="1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Test.ProcessImportance_EachBin_EachGroup.csv</a:t>
            </a:r>
            <a:r>
              <a:rPr lang="ko-KR" altLang="en-US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Relative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importance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of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each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process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in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governing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turnovers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of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each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bin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among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group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of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samples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ko-KR" altLang="en-US" b="1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Test.ProcessImportance_EachTurnover.csv</a:t>
            </a:r>
            <a:r>
              <a:rPr lang="ko-KR" altLang="en-US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Relative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importance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of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each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process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in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governing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turnovers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between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each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pair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of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communities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ko-KR" altLang="en-US" sz="1500" dirty="0" err="1">
                <a:latin typeface="Arial" panose="020B0604020202020204" pitchFamily="34" charset="0"/>
                <a:cs typeface="Arial" panose="020B0604020202020204" pitchFamily="34" charset="0"/>
              </a:rPr>
              <a:t>samples</a:t>
            </a:r>
            <a:r>
              <a:rPr lang="ko-KR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ko-KR" altLang="en-US" b="1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Test.BinContributeToProcess_EachGroup.csv</a:t>
            </a:r>
            <a:r>
              <a:rPr lang="ko-KR" altLang="en-US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Bin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contribution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each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process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measuring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contribution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of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each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bin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relative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importance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of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each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process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in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assembly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of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group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of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communities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ko-KR" altLang="en-US" b="1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Test.Taxon_Bin.csv</a:t>
            </a:r>
            <a:r>
              <a:rPr lang="ko-KR" altLang="en-US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matrix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showing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bin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ID and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classification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information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each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taxon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ko-KR" altLang="en-US" b="1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Test.Bin_TopTaxon.csv</a:t>
            </a:r>
            <a:r>
              <a:rPr lang="ko-KR" altLang="en-US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matrix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showing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bin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relative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abundance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;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top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taxon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ID,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percentage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in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bin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, and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classification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;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most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abundant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name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at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each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phylogeny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level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in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bin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F0C831-883B-0530-8FD2-73CB05D377A1}"/>
              </a:ext>
            </a:extLst>
          </p:cNvPr>
          <p:cNvSpPr txBox="1"/>
          <p:nvPr/>
        </p:nvSpPr>
        <p:spPr>
          <a:xfrm>
            <a:off x="773824" y="950869"/>
            <a:ext cx="9997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b="1" dirty="0">
                <a:solidFill>
                  <a:srgbClr val="435E50"/>
                </a:solidFill>
                <a:latin typeface="Arial" panose="020B0604020202020204" pitchFamily="34" charset="0"/>
                <a:ea typeface="함초롬돋움" panose="020B0604000101010101" pitchFamily="50" charset="-127"/>
                <a:cs typeface="Arial" panose="020B0604020202020204" pitchFamily="34" charset="0"/>
              </a:rPr>
              <a:t>STEP 5: Parse the </a:t>
            </a:r>
            <a:r>
              <a:rPr lang="en-US" altLang="ko-KR" b="1" dirty="0" err="1">
                <a:solidFill>
                  <a:srgbClr val="435E50"/>
                </a:solidFill>
                <a:latin typeface="Arial" panose="020B0604020202020204" pitchFamily="34" charset="0"/>
                <a:ea typeface="함초롬돋움" panose="020B0604000101010101" pitchFamily="50" charset="-127"/>
                <a:cs typeface="Arial" panose="020B0604020202020204" pitchFamily="34" charset="0"/>
              </a:rPr>
              <a:t>iCAMP</a:t>
            </a:r>
            <a:r>
              <a:rPr lang="en-US" altLang="ko-KR" b="1" dirty="0">
                <a:solidFill>
                  <a:srgbClr val="435E50"/>
                </a:solidFill>
                <a:latin typeface="Arial" panose="020B0604020202020204" pitchFamily="34" charset="0"/>
                <a:ea typeface="함초롬돋움" panose="020B0604000101010101" pitchFamily="50" charset="-127"/>
                <a:cs typeface="Arial" panose="020B0604020202020204" pitchFamily="34" charset="0"/>
              </a:rPr>
              <a:t> results for further analyses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5C50236-2E64-A668-CF5D-76E29E21D268}"/>
              </a:ext>
            </a:extLst>
          </p:cNvPr>
          <p:cNvSpPr txBox="1"/>
          <p:nvPr/>
        </p:nvSpPr>
        <p:spPr>
          <a:xfrm>
            <a:off x="1610935" y="6033254"/>
            <a:ext cx="89701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The visualization of results could be done using the above files.</a:t>
            </a:r>
            <a:endParaRPr lang="ko-KR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E01223-59B2-B3E3-1A24-4FEDF0864534}"/>
              </a:ext>
            </a:extLst>
          </p:cNvPr>
          <p:cNvSpPr txBox="1"/>
          <p:nvPr/>
        </p:nvSpPr>
        <p:spPr>
          <a:xfrm>
            <a:off x="1176609" y="1318202"/>
            <a:ext cx="9774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Descriptions of output files</a:t>
            </a:r>
            <a:endParaRPr lang="ko-KR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B4832C59-653C-7587-AD91-0D3F30C6DBF0}"/>
              </a:ext>
            </a:extLst>
          </p:cNvPr>
          <p:cNvCxnSpPr>
            <a:cxnSpLocks/>
          </p:cNvCxnSpPr>
          <p:nvPr/>
        </p:nvCxnSpPr>
        <p:spPr>
          <a:xfrm>
            <a:off x="985391" y="640080"/>
            <a:ext cx="10037450" cy="0"/>
          </a:xfrm>
          <a:prstGeom prst="line">
            <a:avLst/>
          </a:prstGeom>
          <a:ln w="31750">
            <a:solidFill>
              <a:srgbClr val="D4B8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0A3186A-4E45-16E9-ADF6-067C54DE40DD}"/>
              </a:ext>
            </a:extLst>
          </p:cNvPr>
          <p:cNvSpPr txBox="1"/>
          <p:nvPr/>
        </p:nvSpPr>
        <p:spPr>
          <a:xfrm>
            <a:off x="10951381" y="439759"/>
            <a:ext cx="4029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1200" dirty="0">
                <a:solidFill>
                  <a:srgbClr val="564A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17</a:t>
            </a:r>
            <a:endParaRPr kumimoji="1" lang="ko-KR" altLang="en-US" dirty="0">
              <a:solidFill>
                <a:srgbClr val="564A3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5F2B804-3208-A161-7181-0B7E40F3DD18}"/>
              </a:ext>
            </a:extLst>
          </p:cNvPr>
          <p:cNvSpPr txBox="1"/>
          <p:nvPr/>
        </p:nvSpPr>
        <p:spPr>
          <a:xfrm>
            <a:off x="881714" y="270430"/>
            <a:ext cx="1446815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Analysis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6FE880A-0442-E5CC-20C2-25AE47C46A8E}"/>
              </a:ext>
            </a:extLst>
          </p:cNvPr>
          <p:cNvSpPr/>
          <p:nvPr/>
        </p:nvSpPr>
        <p:spPr>
          <a:xfrm>
            <a:off x="586476" y="351265"/>
            <a:ext cx="288000" cy="288814"/>
          </a:xfrm>
          <a:prstGeom prst="rect">
            <a:avLst/>
          </a:prstGeom>
          <a:solidFill>
            <a:srgbClr val="D4B8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584635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C96FE0A-B1B0-0323-2926-31FEE85DE64B}"/>
              </a:ext>
            </a:extLst>
          </p:cNvPr>
          <p:cNvSpPr txBox="1"/>
          <p:nvPr/>
        </p:nvSpPr>
        <p:spPr>
          <a:xfrm>
            <a:off x="2361235" y="1672192"/>
            <a:ext cx="7766613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bac.icamp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&lt;- 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icres$CbMPDiCBraya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#</a:t>
            </a:r>
            <a:r>
              <a:rPr lang="en-US" altLang="ko-KR" sz="1400" dirty="0" err="1">
                <a:latin typeface="Arial" panose="020B0604020202020204" pitchFamily="34" charset="0"/>
                <a:cs typeface="Arial" panose="020B0604020202020204" pitchFamily="34" charset="0"/>
              </a:rPr>
              <a:t>bac.icamp</a:t>
            </a:r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 &lt;- </a:t>
            </a:r>
            <a:r>
              <a:rPr lang="en-US" altLang="ko-KR" sz="1400" dirty="0" err="1">
                <a:latin typeface="Arial" panose="020B0604020202020204" pitchFamily="34" charset="0"/>
                <a:cs typeface="Arial" panose="020B0604020202020204" pitchFamily="34" charset="0"/>
              </a:rPr>
              <a:t>read.csv</a:t>
            </a:r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("</a:t>
            </a:r>
            <a:r>
              <a:rPr lang="en-US" altLang="ko-KR" sz="1400" dirty="0" err="1">
                <a:latin typeface="Arial" panose="020B0604020202020204" pitchFamily="34" charset="0"/>
                <a:cs typeface="Arial" panose="020B0604020202020204" pitchFamily="34" charset="0"/>
              </a:rPr>
              <a:t>Test.ProcessImportance_EachTurnover.csv</a:t>
            </a:r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") # identical to the above</a:t>
            </a:r>
          </a:p>
          <a:p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bac.icamp.num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&lt;- 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bac.icamp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[-c(1,2)]</a:t>
            </a:r>
          </a:p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head(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bac.icamp.num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bac.icamp.summary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&lt;- 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colMeans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bac.icamp.num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df.bac.icamp.summary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&lt;- 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data.frame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bac.icamp.summary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names(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df.bac.icamp.summary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)[1] &lt;- "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RelativeImportance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</a:p>
          <a:p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df.bac.icamp.summary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3ADEFAB8-4436-0AF6-6016-D1C888824A54}"/>
              </a:ext>
            </a:extLst>
          </p:cNvPr>
          <p:cNvCxnSpPr>
            <a:cxnSpLocks/>
          </p:cNvCxnSpPr>
          <p:nvPr/>
        </p:nvCxnSpPr>
        <p:spPr>
          <a:xfrm>
            <a:off x="985391" y="640080"/>
            <a:ext cx="10037450" cy="0"/>
          </a:xfrm>
          <a:prstGeom prst="line">
            <a:avLst/>
          </a:prstGeom>
          <a:ln w="31750">
            <a:solidFill>
              <a:srgbClr val="D4B8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B37805D-8BE0-4C99-7D25-2CC6FCE1D0E2}"/>
              </a:ext>
            </a:extLst>
          </p:cNvPr>
          <p:cNvSpPr txBox="1"/>
          <p:nvPr/>
        </p:nvSpPr>
        <p:spPr>
          <a:xfrm>
            <a:off x="10951381" y="439759"/>
            <a:ext cx="4029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1200" dirty="0">
                <a:solidFill>
                  <a:srgbClr val="564A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18</a:t>
            </a:r>
            <a:endParaRPr kumimoji="1" lang="ko-KR" altLang="en-US" dirty="0">
              <a:solidFill>
                <a:srgbClr val="564A3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F522E02-3DA4-D234-49E1-06502C066F9A}"/>
              </a:ext>
            </a:extLst>
          </p:cNvPr>
          <p:cNvSpPr txBox="1"/>
          <p:nvPr/>
        </p:nvSpPr>
        <p:spPr>
          <a:xfrm>
            <a:off x="881714" y="270430"/>
            <a:ext cx="2058256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Visualization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651B38C-B117-C980-5239-D3E67713C28A}"/>
              </a:ext>
            </a:extLst>
          </p:cNvPr>
          <p:cNvSpPr/>
          <p:nvPr/>
        </p:nvSpPr>
        <p:spPr>
          <a:xfrm>
            <a:off x="586476" y="351265"/>
            <a:ext cx="288000" cy="288814"/>
          </a:xfrm>
          <a:prstGeom prst="rect">
            <a:avLst/>
          </a:prstGeom>
          <a:solidFill>
            <a:srgbClr val="D4B8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3D2C5A4-1DAA-ED46-C068-E6F4882CB3C5}"/>
              </a:ext>
            </a:extLst>
          </p:cNvPr>
          <p:cNvSpPr txBox="1"/>
          <p:nvPr/>
        </p:nvSpPr>
        <p:spPr>
          <a:xfrm>
            <a:off x="773824" y="950869"/>
            <a:ext cx="9997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b="1" dirty="0">
                <a:solidFill>
                  <a:srgbClr val="435E50"/>
                </a:solidFill>
                <a:latin typeface="Arial" panose="020B0604020202020204" pitchFamily="34" charset="0"/>
                <a:ea typeface="함초롬돋움" panose="020B0604000101010101" pitchFamily="50" charset="-127"/>
                <a:cs typeface="Arial" panose="020B0604020202020204" pitchFamily="34" charset="0"/>
              </a:rPr>
              <a:t>Community level</a:t>
            </a:r>
            <a:r>
              <a:rPr lang="en-US" altLang="ko-KR" sz="1600" b="1" dirty="0">
                <a:solidFill>
                  <a:srgbClr val="435E50"/>
                </a:solidFill>
                <a:latin typeface="Arial" panose="020B0604020202020204" pitchFamily="34" charset="0"/>
                <a:ea typeface="함초롬돋움" panose="020B0604000101010101" pitchFamily="50" charset="-127"/>
                <a:cs typeface="Arial" panose="020B0604020202020204" pitchFamily="34" charset="0"/>
              </a:rPr>
              <a:t> (see 6-1)</a:t>
            </a:r>
            <a:endParaRPr lang="en-US" altLang="ko-KR" b="1" dirty="0">
              <a:solidFill>
                <a:srgbClr val="435E50"/>
              </a:solidFill>
              <a:latin typeface="Arial" panose="020B0604020202020204" pitchFamily="34" charset="0"/>
              <a:ea typeface="함초롬돋움" panose="020B0604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B1E7583-86C5-1BF6-E8E1-E7D2FF65B5C8}"/>
              </a:ext>
            </a:extLst>
          </p:cNvPr>
          <p:cNvSpPr/>
          <p:nvPr/>
        </p:nvSpPr>
        <p:spPr>
          <a:xfrm>
            <a:off x="1287393" y="1682002"/>
            <a:ext cx="9770984" cy="2246769"/>
          </a:xfrm>
          <a:prstGeom prst="rect">
            <a:avLst/>
          </a:prstGeom>
          <a:noFill/>
          <a:ln w="31750">
            <a:solidFill>
              <a:srgbClr val="564A3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E4350A-0B37-4DC7-7450-E47C1AD6B4A1}"/>
              </a:ext>
            </a:extLst>
          </p:cNvPr>
          <p:cNvSpPr txBox="1"/>
          <p:nvPr/>
        </p:nvSpPr>
        <p:spPr>
          <a:xfrm>
            <a:off x="1176609" y="1318202"/>
            <a:ext cx="97747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1. Summarize the ICAMP result</a:t>
            </a:r>
            <a:r>
              <a:rPr lang="en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 (see 6-1-1)</a:t>
            </a:r>
            <a:endParaRPr lang="en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C0DA1F26-E48F-D2E9-7056-A7030E4705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2544" y="4001880"/>
            <a:ext cx="8680682" cy="145225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A6A0DF58-2D10-0808-653D-2F375FC55A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2544" y="5474715"/>
            <a:ext cx="8680682" cy="1263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9416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1612E992-BA71-6661-D5C5-A8B504518269}"/>
              </a:ext>
            </a:extLst>
          </p:cNvPr>
          <p:cNvCxnSpPr>
            <a:cxnSpLocks/>
          </p:cNvCxnSpPr>
          <p:nvPr/>
        </p:nvCxnSpPr>
        <p:spPr>
          <a:xfrm>
            <a:off x="985391" y="640080"/>
            <a:ext cx="10037450" cy="0"/>
          </a:xfrm>
          <a:prstGeom prst="line">
            <a:avLst/>
          </a:prstGeom>
          <a:ln w="31750">
            <a:solidFill>
              <a:srgbClr val="D4B8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84CDF58D-15F2-353A-1109-22A9C489A027}"/>
              </a:ext>
            </a:extLst>
          </p:cNvPr>
          <p:cNvSpPr txBox="1"/>
          <p:nvPr/>
        </p:nvSpPr>
        <p:spPr>
          <a:xfrm>
            <a:off x="881714" y="270430"/>
            <a:ext cx="335283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Community assembly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12D923-9320-2E15-FF87-F73581A99668}"/>
              </a:ext>
            </a:extLst>
          </p:cNvPr>
          <p:cNvSpPr txBox="1"/>
          <p:nvPr/>
        </p:nvSpPr>
        <p:spPr>
          <a:xfrm>
            <a:off x="10951381" y="439759"/>
            <a:ext cx="4029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1200" dirty="0">
                <a:solidFill>
                  <a:srgbClr val="564A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kumimoji="1" lang="ko-KR" altLang="en-US" dirty="0">
              <a:solidFill>
                <a:srgbClr val="564A3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DEEDE9C-FA7E-1F5F-A3DC-489A75315A99}"/>
              </a:ext>
            </a:extLst>
          </p:cNvPr>
          <p:cNvSpPr/>
          <p:nvPr/>
        </p:nvSpPr>
        <p:spPr>
          <a:xfrm>
            <a:off x="586476" y="351265"/>
            <a:ext cx="288000" cy="288814"/>
          </a:xfrm>
          <a:prstGeom prst="rect">
            <a:avLst/>
          </a:prstGeom>
          <a:solidFill>
            <a:srgbClr val="D4B8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D4C073-0515-CB7D-B008-73419F74EEC4}"/>
              </a:ext>
            </a:extLst>
          </p:cNvPr>
          <p:cNvSpPr txBox="1"/>
          <p:nvPr/>
        </p:nvSpPr>
        <p:spPr>
          <a:xfrm>
            <a:off x="36064" y="5824058"/>
            <a:ext cx="72377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 dirty="0">
                <a:solidFill>
                  <a:srgbClr val="564A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makes these differences and changes?</a:t>
            </a:r>
            <a:endParaRPr lang="ko-KR" altLang="en-US" sz="2000" b="1" dirty="0">
              <a:solidFill>
                <a:srgbClr val="564A3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D53553-9721-7702-093A-B9D112969ACD}"/>
              </a:ext>
            </a:extLst>
          </p:cNvPr>
          <p:cNvSpPr txBox="1"/>
          <p:nvPr/>
        </p:nvSpPr>
        <p:spPr>
          <a:xfrm>
            <a:off x="1940944" y="833887"/>
            <a:ext cx="812634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Microbial community composition varies with time and space.</a:t>
            </a:r>
            <a:endParaRPr lang="ko-KR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0EFD6EC-769A-B306-A87A-E05292AAAD6E}"/>
              </a:ext>
            </a:extLst>
          </p:cNvPr>
          <p:cNvSpPr txBox="1"/>
          <p:nvPr/>
        </p:nvSpPr>
        <p:spPr>
          <a:xfrm>
            <a:off x="2523193" y="1270783"/>
            <a:ext cx="9736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Space</a:t>
            </a:r>
            <a:endParaRPr lang="ko-KR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ACB898F-E272-FA00-2544-73526D8C5100}"/>
              </a:ext>
            </a:extLst>
          </p:cNvPr>
          <p:cNvSpPr txBox="1"/>
          <p:nvPr/>
        </p:nvSpPr>
        <p:spPr>
          <a:xfrm>
            <a:off x="8988051" y="1270783"/>
            <a:ext cx="9736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Time</a:t>
            </a:r>
            <a:endParaRPr lang="ko-KR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Fig. 1">
            <a:extLst>
              <a:ext uri="{FF2B5EF4-FFF2-40B4-BE49-F238E27FC236}">
                <a16:creationId xmlns:a16="http://schemas.microsoft.com/office/drawing/2014/main" id="{1EC623AA-03CD-F2B2-BDD8-3337A7C76C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51853" r="87417" b="28571"/>
          <a:stretch/>
        </p:blipFill>
        <p:spPr bwMode="auto">
          <a:xfrm>
            <a:off x="5173060" y="1908061"/>
            <a:ext cx="1169742" cy="1612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Fig. 1">
            <a:extLst>
              <a:ext uri="{FF2B5EF4-FFF2-40B4-BE49-F238E27FC236}">
                <a16:creationId xmlns:a16="http://schemas.microsoft.com/office/drawing/2014/main" id="{84C558EE-513A-4699-C31D-6164E13C73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63" t="31186" r="55065" b="38848"/>
          <a:stretch/>
        </p:blipFill>
        <p:spPr bwMode="auto">
          <a:xfrm>
            <a:off x="3010029" y="1999691"/>
            <a:ext cx="2073892" cy="3116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Fig. 1">
            <a:extLst>
              <a:ext uri="{FF2B5EF4-FFF2-40B4-BE49-F238E27FC236}">
                <a16:creationId xmlns:a16="http://schemas.microsoft.com/office/drawing/2014/main" id="{AB130FDE-159E-3816-6BAE-A937C182D1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326" r="75261" b="58057"/>
          <a:stretch/>
        </p:blipFill>
        <p:spPr bwMode="auto">
          <a:xfrm>
            <a:off x="723027" y="1999691"/>
            <a:ext cx="2142104" cy="3116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82B9660F-D0FF-DD48-18EA-31B40E34F9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3060" y="3555890"/>
            <a:ext cx="715090" cy="64633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C11A443-AB42-76BA-430A-0C0739279598}"/>
              </a:ext>
            </a:extLst>
          </p:cNvPr>
          <p:cNvSpPr txBox="1"/>
          <p:nvPr/>
        </p:nvSpPr>
        <p:spPr>
          <a:xfrm>
            <a:off x="2717112" y="5134205"/>
            <a:ext cx="37289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latin typeface="Arial" panose="020B0604020202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(</a:t>
            </a:r>
            <a:r>
              <a:rPr lang="en-US" altLang="ko-KR" sz="1200" dirty="0" err="1">
                <a:latin typeface="Arial" panose="020B0604020202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Thiergart</a:t>
            </a:r>
            <a:r>
              <a:rPr lang="en-US" altLang="ko-KR" sz="1200" dirty="0">
                <a:latin typeface="Arial" panose="020B0604020202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 et al., 2019. </a:t>
            </a:r>
            <a:r>
              <a:rPr lang="en-US" altLang="ko-KR" sz="1200" i="1" dirty="0">
                <a:latin typeface="Arial" panose="020B0604020202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Nat. Ecol. </a:t>
            </a:r>
            <a:r>
              <a:rPr lang="en-US" altLang="ko-KR" sz="1200" i="1" dirty="0" err="1">
                <a:latin typeface="Arial" panose="020B0604020202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Evol</a:t>
            </a:r>
            <a:r>
              <a:rPr lang="en-US" altLang="ko-KR" sz="1200" i="1" dirty="0">
                <a:latin typeface="Arial" panose="020B0604020202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.</a:t>
            </a:r>
            <a:r>
              <a:rPr lang="en-US" altLang="ko-KR" sz="1200" dirty="0">
                <a:latin typeface="Arial" panose="020B0604020202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)</a:t>
            </a:r>
            <a:endParaRPr lang="ko-KR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Picture 2" descr="Fig. 1">
            <a:extLst>
              <a:ext uri="{FF2B5EF4-FFF2-40B4-BE49-F238E27FC236}">
                <a16:creationId xmlns:a16="http://schemas.microsoft.com/office/drawing/2014/main" id="{1617C4AA-8878-ED5A-C9F4-FF7526C7B5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3863" y="1640115"/>
            <a:ext cx="4435319" cy="4845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8B60076-047B-255A-2163-4B0C12C735D8}"/>
              </a:ext>
            </a:extLst>
          </p:cNvPr>
          <p:cNvSpPr txBox="1"/>
          <p:nvPr/>
        </p:nvSpPr>
        <p:spPr>
          <a:xfrm>
            <a:off x="8073823" y="6479032"/>
            <a:ext cx="37289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latin typeface="Arial" panose="020B0604020202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(Kim et al., 2022. </a:t>
            </a:r>
            <a:r>
              <a:rPr lang="en-US" altLang="ko-KR" sz="1200" i="1" dirty="0" err="1">
                <a:latin typeface="Arial" panose="020B0604020202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Commun</a:t>
            </a:r>
            <a:r>
              <a:rPr lang="en-US" altLang="ko-KR" sz="1200" i="1" dirty="0">
                <a:latin typeface="Arial" panose="020B0604020202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. Biol.</a:t>
            </a:r>
            <a:r>
              <a:rPr lang="en-US" altLang="ko-KR" sz="1200" dirty="0">
                <a:latin typeface="Arial" panose="020B0604020202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)</a:t>
            </a:r>
            <a:endParaRPr lang="ko-KR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42480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C96FE0A-B1B0-0323-2926-31FEE85DE64B}"/>
              </a:ext>
            </a:extLst>
          </p:cNvPr>
          <p:cNvSpPr txBox="1"/>
          <p:nvPr/>
        </p:nvSpPr>
        <p:spPr>
          <a:xfrm>
            <a:off x="1932972" y="1790378"/>
            <a:ext cx="8838121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bac.icamp.summary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$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Mechanism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&lt;-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rownames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bac.icamp.summary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df.bac.rel.imp.tab.melt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&lt;-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reshape2::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melt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bac.icamp.summary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colnames</a:t>
            </a:r>
            <a:r>
              <a:rPr lang="en" altLang="ko-KR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df.bac.rel.imp.tab.melt</a:t>
            </a:r>
            <a:r>
              <a:rPr lang="en" altLang="ko-KR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# “Mechanism” “variable” “value”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names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df.bac.rel.imp.tab.melt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)[3] &lt;- "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RelImportance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</a:p>
          <a:p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df.bac.rel.imp.tab.melt$Kingdom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&lt;- "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Bacteria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df.bac.rel.imp.tab.melt$Mechanism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&lt;-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factor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df.bac.rel.imp.tab.melt$Mechanism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levels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rev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(c("Homogeneous.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Selection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","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Heterogeneous.Selection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", "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Dispersal.Limitation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", "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Homogenizing.Dispersal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", "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Drift.and.Others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")))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head(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df.bac.rel.imp.tab.melt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3ADEFAB8-4436-0AF6-6016-D1C888824A54}"/>
              </a:ext>
            </a:extLst>
          </p:cNvPr>
          <p:cNvCxnSpPr>
            <a:cxnSpLocks/>
          </p:cNvCxnSpPr>
          <p:nvPr/>
        </p:nvCxnSpPr>
        <p:spPr>
          <a:xfrm>
            <a:off x="985391" y="640080"/>
            <a:ext cx="10037450" cy="0"/>
          </a:xfrm>
          <a:prstGeom prst="line">
            <a:avLst/>
          </a:prstGeom>
          <a:ln w="31750">
            <a:solidFill>
              <a:srgbClr val="D4B8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B37805D-8BE0-4C99-7D25-2CC6FCE1D0E2}"/>
              </a:ext>
            </a:extLst>
          </p:cNvPr>
          <p:cNvSpPr txBox="1"/>
          <p:nvPr/>
        </p:nvSpPr>
        <p:spPr>
          <a:xfrm>
            <a:off x="10951381" y="439759"/>
            <a:ext cx="4029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1200" dirty="0">
                <a:solidFill>
                  <a:srgbClr val="564A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19</a:t>
            </a:r>
            <a:endParaRPr kumimoji="1" lang="ko-KR" altLang="en-US" dirty="0">
              <a:solidFill>
                <a:srgbClr val="564A3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F522E02-3DA4-D234-49E1-06502C066F9A}"/>
              </a:ext>
            </a:extLst>
          </p:cNvPr>
          <p:cNvSpPr txBox="1"/>
          <p:nvPr/>
        </p:nvSpPr>
        <p:spPr>
          <a:xfrm>
            <a:off x="881714" y="270430"/>
            <a:ext cx="2058256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Visualization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651B38C-B117-C980-5239-D3E67713C28A}"/>
              </a:ext>
            </a:extLst>
          </p:cNvPr>
          <p:cNvSpPr/>
          <p:nvPr/>
        </p:nvSpPr>
        <p:spPr>
          <a:xfrm>
            <a:off x="586476" y="351265"/>
            <a:ext cx="288000" cy="288814"/>
          </a:xfrm>
          <a:prstGeom prst="rect">
            <a:avLst/>
          </a:prstGeom>
          <a:solidFill>
            <a:srgbClr val="D4B8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3D2C5A4-1DAA-ED46-C068-E6F4882CB3C5}"/>
              </a:ext>
            </a:extLst>
          </p:cNvPr>
          <p:cNvSpPr txBox="1"/>
          <p:nvPr/>
        </p:nvSpPr>
        <p:spPr>
          <a:xfrm>
            <a:off x="773824" y="950869"/>
            <a:ext cx="9997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b="1" dirty="0">
                <a:solidFill>
                  <a:srgbClr val="435E50"/>
                </a:solidFill>
                <a:latin typeface="Arial" panose="020B0604020202020204" pitchFamily="34" charset="0"/>
                <a:ea typeface="함초롬돋움" panose="020B0604000101010101" pitchFamily="50" charset="-127"/>
                <a:cs typeface="Arial" panose="020B0604020202020204" pitchFamily="34" charset="0"/>
              </a:rPr>
              <a:t>Community level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B1E7583-86C5-1BF6-E8E1-E7D2FF65B5C8}"/>
              </a:ext>
            </a:extLst>
          </p:cNvPr>
          <p:cNvSpPr/>
          <p:nvPr/>
        </p:nvSpPr>
        <p:spPr>
          <a:xfrm>
            <a:off x="1287393" y="1770468"/>
            <a:ext cx="9770984" cy="2717571"/>
          </a:xfrm>
          <a:prstGeom prst="rect">
            <a:avLst/>
          </a:prstGeom>
          <a:noFill/>
          <a:ln w="31750">
            <a:solidFill>
              <a:srgbClr val="564A3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E4350A-0B37-4DC7-7450-E47C1AD6B4A1}"/>
              </a:ext>
            </a:extLst>
          </p:cNvPr>
          <p:cNvSpPr txBox="1"/>
          <p:nvPr/>
        </p:nvSpPr>
        <p:spPr>
          <a:xfrm>
            <a:off x="1176609" y="1318202"/>
            <a:ext cx="97747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2. Melt a data frame (make a long data frame object)</a:t>
            </a:r>
            <a:r>
              <a:rPr lang="en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 (see 6-1-2)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645F9A3-F0B5-7533-28A8-825C60F209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7393" y="4622685"/>
            <a:ext cx="9770984" cy="142224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A54F3A1-9056-BC97-C279-39709268270C}"/>
              </a:ext>
            </a:extLst>
          </p:cNvPr>
          <p:cNvSpPr txBox="1"/>
          <p:nvPr/>
        </p:nvSpPr>
        <p:spPr>
          <a:xfrm>
            <a:off x="1292356" y="6179571"/>
            <a:ext cx="97747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The data for the visualization was prepared.</a:t>
            </a:r>
          </a:p>
        </p:txBody>
      </p:sp>
    </p:spTree>
    <p:extLst>
      <p:ext uri="{BB962C8B-B14F-4D97-AF65-F5344CB8AC3E}">
        <p14:creationId xmlns:p14="http://schemas.microsoft.com/office/powerpoint/2010/main" val="20833102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225D2FD2-AE76-D742-CDF9-7C0B939FC34B}"/>
              </a:ext>
            </a:extLst>
          </p:cNvPr>
          <p:cNvSpPr txBox="1"/>
          <p:nvPr/>
        </p:nvSpPr>
        <p:spPr>
          <a:xfrm>
            <a:off x="1361327" y="1868311"/>
            <a:ext cx="9623116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ggplot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df.bac.rel.imp.tab.melt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aes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Kingdom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RelImportance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fill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Mechanism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)) + </a:t>
            </a:r>
          </a:p>
          <a:p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geom_bar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stat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="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identity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", 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width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= 0.8, 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position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= '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stack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') +</a:t>
            </a:r>
          </a:p>
          <a:p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scale_fill_manual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values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= c("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Homogeneous.Selection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"="#3c93c2",</a:t>
            </a:r>
            <a:b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                        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"Heterogeneous.Selection" = "#9ec9e2",</a:t>
            </a:r>
            <a:b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        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              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Dispersal.Limitation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" = "#fcde9c", </a:t>
            </a:r>
            <a:b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                        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Homogenizing.Dispersal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" = "#feb24c",</a:t>
            </a:r>
            <a:b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                       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"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Drift.and.Others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"="#fc4e2a")) +</a:t>
            </a:r>
          </a:p>
          <a:p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xlab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('')+ 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theme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aspect.ratio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= 2) + 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ylab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("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Relative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importance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\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") +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guides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fill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guide_legend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nrow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= 5,reverse = 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))+</a:t>
            </a:r>
          </a:p>
          <a:p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theme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legend.position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="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right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") +</a:t>
            </a:r>
          </a:p>
          <a:p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theme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plot.title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element_text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size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= 20,hjust = 0.5, 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face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='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bold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')) + </a:t>
            </a:r>
          </a:p>
          <a:p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theme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axis.title.x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element_text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size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= 15,hjust = 0.5, 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face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='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bold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')) + </a:t>
            </a:r>
          </a:p>
          <a:p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theme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axis.title.y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element_text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size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= 13,hjust = 0.5, 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face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='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bold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')) + </a:t>
            </a:r>
          </a:p>
          <a:p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theme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axis.text.x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element_text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angle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= 0, 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hjust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= 0.5, 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vjust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=0.4,size=12,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face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='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bold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',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color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='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black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'))+</a:t>
            </a:r>
          </a:p>
          <a:p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theme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axis.text.y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element_text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size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=15, 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face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='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bold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',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color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='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black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'))+</a:t>
            </a:r>
          </a:p>
          <a:p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scale_y_continuous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breaks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seq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(0,1,0.2))+</a:t>
            </a:r>
          </a:p>
          <a:p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theme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panel.grid.major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element_blank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()) +  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theme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panel.grid.minor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element_blank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(),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b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panel.background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element_blank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(),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panel.border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element_blank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(), 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plot.background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element_blank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())</a:t>
            </a:r>
          </a:p>
        </p:txBody>
      </p:sp>
      <p:cxnSp>
        <p:nvCxnSpPr>
          <p:cNvPr id="2" name="직선 연결선[R] 1">
            <a:extLst>
              <a:ext uri="{FF2B5EF4-FFF2-40B4-BE49-F238E27FC236}">
                <a16:creationId xmlns:a16="http://schemas.microsoft.com/office/drawing/2014/main" id="{01526D37-D5CA-9A2D-ABD6-7A73C19AB752}"/>
              </a:ext>
            </a:extLst>
          </p:cNvPr>
          <p:cNvCxnSpPr>
            <a:cxnSpLocks/>
          </p:cNvCxnSpPr>
          <p:nvPr/>
        </p:nvCxnSpPr>
        <p:spPr>
          <a:xfrm>
            <a:off x="985391" y="640080"/>
            <a:ext cx="10037450" cy="0"/>
          </a:xfrm>
          <a:prstGeom prst="line">
            <a:avLst/>
          </a:prstGeom>
          <a:ln w="31750">
            <a:solidFill>
              <a:srgbClr val="D4B8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C6C9FA9-16F4-BCE2-69BF-585E1E6EAB34}"/>
              </a:ext>
            </a:extLst>
          </p:cNvPr>
          <p:cNvSpPr txBox="1"/>
          <p:nvPr/>
        </p:nvSpPr>
        <p:spPr>
          <a:xfrm>
            <a:off x="10951381" y="439759"/>
            <a:ext cx="4029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1200" dirty="0">
                <a:solidFill>
                  <a:srgbClr val="564A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</a:t>
            </a:r>
            <a:endParaRPr kumimoji="1" lang="ko-KR" altLang="en-US" dirty="0">
              <a:solidFill>
                <a:srgbClr val="564A3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2D928E-5603-868F-0386-89F04AAAE9CF}"/>
              </a:ext>
            </a:extLst>
          </p:cNvPr>
          <p:cNvSpPr txBox="1"/>
          <p:nvPr/>
        </p:nvSpPr>
        <p:spPr>
          <a:xfrm>
            <a:off x="881714" y="270430"/>
            <a:ext cx="2058256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Visualization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2ECEE87-B65A-0493-DA34-A1A337AA2B3B}"/>
              </a:ext>
            </a:extLst>
          </p:cNvPr>
          <p:cNvSpPr/>
          <p:nvPr/>
        </p:nvSpPr>
        <p:spPr>
          <a:xfrm>
            <a:off x="586476" y="351265"/>
            <a:ext cx="288000" cy="288814"/>
          </a:xfrm>
          <a:prstGeom prst="rect">
            <a:avLst/>
          </a:prstGeom>
          <a:solidFill>
            <a:srgbClr val="D4B8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E51A778-B36E-7200-24E1-D90814DE3D87}"/>
              </a:ext>
            </a:extLst>
          </p:cNvPr>
          <p:cNvSpPr txBox="1"/>
          <p:nvPr/>
        </p:nvSpPr>
        <p:spPr>
          <a:xfrm>
            <a:off x="773824" y="950869"/>
            <a:ext cx="9997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b="1" dirty="0">
                <a:solidFill>
                  <a:srgbClr val="435E50"/>
                </a:solidFill>
                <a:latin typeface="Arial" panose="020B0604020202020204" pitchFamily="34" charset="0"/>
                <a:ea typeface="함초롬돋움" panose="020B0604000101010101" pitchFamily="50" charset="-127"/>
                <a:cs typeface="Arial" panose="020B0604020202020204" pitchFamily="34" charset="0"/>
              </a:rPr>
              <a:t>Community level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00D3EC5-C155-C755-C546-3D661A324826}"/>
              </a:ext>
            </a:extLst>
          </p:cNvPr>
          <p:cNvSpPr txBox="1"/>
          <p:nvPr/>
        </p:nvSpPr>
        <p:spPr>
          <a:xfrm>
            <a:off x="1176609" y="1318202"/>
            <a:ext cx="97747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3. Make a plot</a:t>
            </a:r>
            <a:r>
              <a:rPr lang="en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 (see 6-1-3)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1243AC7-154C-59EB-AE25-E3740788F24C}"/>
              </a:ext>
            </a:extLst>
          </p:cNvPr>
          <p:cNvSpPr/>
          <p:nvPr/>
        </p:nvSpPr>
        <p:spPr>
          <a:xfrm>
            <a:off x="1287393" y="1770468"/>
            <a:ext cx="9770984" cy="4720000"/>
          </a:xfrm>
          <a:prstGeom prst="rect">
            <a:avLst/>
          </a:prstGeom>
          <a:noFill/>
          <a:ln w="31750">
            <a:solidFill>
              <a:srgbClr val="564A3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750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B8829A42-DB98-A950-B999-C73DCE5949F4}"/>
              </a:ext>
            </a:extLst>
          </p:cNvPr>
          <p:cNvCxnSpPr>
            <a:cxnSpLocks/>
          </p:cNvCxnSpPr>
          <p:nvPr/>
        </p:nvCxnSpPr>
        <p:spPr>
          <a:xfrm>
            <a:off x="985391" y="640080"/>
            <a:ext cx="10037450" cy="0"/>
          </a:xfrm>
          <a:prstGeom prst="line">
            <a:avLst/>
          </a:prstGeom>
          <a:ln w="31750">
            <a:solidFill>
              <a:srgbClr val="D4B8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B98A1B9-8579-A417-34A2-BD8981F42FF2}"/>
              </a:ext>
            </a:extLst>
          </p:cNvPr>
          <p:cNvSpPr txBox="1"/>
          <p:nvPr/>
        </p:nvSpPr>
        <p:spPr>
          <a:xfrm>
            <a:off x="10951381" y="439759"/>
            <a:ext cx="4029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1200" dirty="0">
                <a:solidFill>
                  <a:srgbClr val="564A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21</a:t>
            </a:r>
            <a:endParaRPr kumimoji="1" lang="ko-KR" altLang="en-US" dirty="0">
              <a:solidFill>
                <a:srgbClr val="564A3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485F6F1-D845-A924-0B0E-35F3374F4038}"/>
              </a:ext>
            </a:extLst>
          </p:cNvPr>
          <p:cNvSpPr/>
          <p:nvPr/>
        </p:nvSpPr>
        <p:spPr>
          <a:xfrm>
            <a:off x="586476" y="351265"/>
            <a:ext cx="288000" cy="288814"/>
          </a:xfrm>
          <a:prstGeom prst="rect">
            <a:avLst/>
          </a:prstGeom>
          <a:solidFill>
            <a:srgbClr val="D4B8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7C59AD9-F825-4662-5505-4FFE6CAAF5A4}"/>
              </a:ext>
            </a:extLst>
          </p:cNvPr>
          <p:cNvSpPr txBox="1"/>
          <p:nvPr/>
        </p:nvSpPr>
        <p:spPr>
          <a:xfrm>
            <a:off x="881714" y="270430"/>
            <a:ext cx="1386924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Figure 1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2BCABEBA-84AD-653D-9109-A4B50561B0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8185" y="916456"/>
            <a:ext cx="6712056" cy="5746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3140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60D4385-9FD6-6F9F-FD22-C961669A15A1}"/>
              </a:ext>
            </a:extLst>
          </p:cNvPr>
          <p:cNvSpPr txBox="1"/>
          <p:nvPr/>
        </p:nvSpPr>
        <p:spPr>
          <a:xfrm>
            <a:off x="3959069" y="2550542"/>
            <a:ext cx="42738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28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Welcome any questions</a:t>
            </a:r>
            <a:endParaRPr kumimoji="1" lang="ko-KR" altLang="en-US" sz="2400" b="1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E36B9D-6B47-36CA-13F3-73322853AA82}"/>
              </a:ext>
            </a:extLst>
          </p:cNvPr>
          <p:cNvSpPr txBox="1"/>
          <p:nvPr/>
        </p:nvSpPr>
        <p:spPr>
          <a:xfrm>
            <a:off x="2751980" y="3539707"/>
            <a:ext cx="668804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25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Please contact kh0219@snu.ac.kr</a:t>
            </a:r>
            <a:br>
              <a:rPr kumimoji="1" lang="en-US" altLang="ko-KR" sz="25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1" lang="en-US" altLang="ko-KR" sz="25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 you have any questions on the analyses.</a:t>
            </a:r>
            <a:endParaRPr kumimoji="1" lang="ko-KR" altLang="en-US" sz="2500" b="1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76715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A5E89EF7-ABAD-0070-D8F8-EF369E85CDE0}"/>
              </a:ext>
            </a:extLst>
          </p:cNvPr>
          <p:cNvGrpSpPr/>
          <p:nvPr/>
        </p:nvGrpSpPr>
        <p:grpSpPr>
          <a:xfrm>
            <a:off x="0" y="1396404"/>
            <a:ext cx="12192000" cy="4065192"/>
            <a:chOff x="0" y="1368154"/>
            <a:chExt cx="12192000" cy="4065192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B4BE014-DF9B-731A-38DB-C8BAC9B372A4}"/>
                </a:ext>
              </a:extLst>
            </p:cNvPr>
            <p:cNvSpPr txBox="1"/>
            <p:nvPr/>
          </p:nvSpPr>
          <p:spPr>
            <a:xfrm>
              <a:off x="3516627" y="2928451"/>
              <a:ext cx="5158785" cy="8925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R" sz="2800" b="1" dirty="0">
                  <a:solidFill>
                    <a:schemeClr val="accent6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Auxiliary visualization script:</a:t>
              </a:r>
            </a:p>
            <a:p>
              <a:pPr algn="ctr"/>
              <a:r>
                <a:rPr kumimoji="1" lang="en-US" altLang="ko-KR" sz="2400" b="1" dirty="0">
                  <a:solidFill>
                    <a:schemeClr val="accent6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From data tables to graphs</a:t>
              </a:r>
              <a:endParaRPr kumimoji="1" lang="ko-KR" altLang="en-US" sz="24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D9F6E202-4519-2D7C-2717-557747DA7734}"/>
                </a:ext>
              </a:extLst>
            </p:cNvPr>
            <p:cNvSpPr/>
            <p:nvPr/>
          </p:nvSpPr>
          <p:spPr>
            <a:xfrm>
              <a:off x="0" y="1368154"/>
              <a:ext cx="12192000" cy="67623"/>
            </a:xfrm>
            <a:prstGeom prst="rect">
              <a:avLst/>
            </a:prstGeom>
            <a:solidFill>
              <a:srgbClr val="D4B88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1A9337A4-C988-284E-0CD2-15DD863619F9}"/>
                </a:ext>
              </a:extLst>
            </p:cNvPr>
            <p:cNvSpPr/>
            <p:nvPr/>
          </p:nvSpPr>
          <p:spPr>
            <a:xfrm>
              <a:off x="0" y="5365723"/>
              <a:ext cx="12192000" cy="67623"/>
            </a:xfrm>
            <a:prstGeom prst="rect">
              <a:avLst/>
            </a:prstGeom>
            <a:solidFill>
              <a:srgbClr val="D4B88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3133748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BBF7651F-91D9-A1BB-E80E-D9E9C13DC6A6}"/>
              </a:ext>
            </a:extLst>
          </p:cNvPr>
          <p:cNvCxnSpPr>
            <a:cxnSpLocks/>
          </p:cNvCxnSpPr>
          <p:nvPr/>
        </p:nvCxnSpPr>
        <p:spPr>
          <a:xfrm>
            <a:off x="985391" y="640080"/>
            <a:ext cx="10037450" cy="0"/>
          </a:xfrm>
          <a:prstGeom prst="line">
            <a:avLst/>
          </a:prstGeom>
          <a:ln w="31750">
            <a:solidFill>
              <a:srgbClr val="D4B8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AD370EB-8450-1D92-90E5-26EF9D465F9A}"/>
              </a:ext>
            </a:extLst>
          </p:cNvPr>
          <p:cNvSpPr txBox="1"/>
          <p:nvPr/>
        </p:nvSpPr>
        <p:spPr>
          <a:xfrm>
            <a:off x="10951381" y="439759"/>
            <a:ext cx="4029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1200" dirty="0">
                <a:solidFill>
                  <a:srgbClr val="564A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kumimoji="1" lang="ko-KR" altLang="en-US" dirty="0">
              <a:solidFill>
                <a:srgbClr val="564A3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45E745D-1FED-4757-60B2-2F39ECFF65FC}"/>
              </a:ext>
            </a:extLst>
          </p:cNvPr>
          <p:cNvSpPr txBox="1"/>
          <p:nvPr/>
        </p:nvSpPr>
        <p:spPr>
          <a:xfrm>
            <a:off x="881714" y="270430"/>
            <a:ext cx="2058256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Visualization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6E658C0-D8A2-4F45-34A1-28329B5B6312}"/>
              </a:ext>
            </a:extLst>
          </p:cNvPr>
          <p:cNvSpPr/>
          <p:nvPr/>
        </p:nvSpPr>
        <p:spPr>
          <a:xfrm>
            <a:off x="586476" y="351265"/>
            <a:ext cx="288000" cy="288814"/>
          </a:xfrm>
          <a:prstGeom prst="rect">
            <a:avLst/>
          </a:prstGeom>
          <a:solidFill>
            <a:srgbClr val="D4B8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7A225FF-ECD3-75A3-FD37-29985085F6A6}"/>
              </a:ext>
            </a:extLst>
          </p:cNvPr>
          <p:cNvSpPr txBox="1"/>
          <p:nvPr/>
        </p:nvSpPr>
        <p:spPr>
          <a:xfrm>
            <a:off x="773824" y="950869"/>
            <a:ext cx="9997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b="1" dirty="0">
                <a:solidFill>
                  <a:srgbClr val="435E50"/>
                </a:solidFill>
                <a:latin typeface="Arial" panose="020B0604020202020204" pitchFamily="34" charset="0"/>
                <a:ea typeface="함초롬돋움" panose="020B0604000101010101" pitchFamily="50" charset="-127"/>
                <a:cs typeface="Arial" panose="020B0604020202020204" pitchFamily="34" charset="0"/>
              </a:rPr>
              <a:t>Phylogenetic bin level</a:t>
            </a:r>
            <a:r>
              <a:rPr lang="en-US" altLang="ko-KR" sz="1600" b="1" dirty="0">
                <a:solidFill>
                  <a:srgbClr val="435E50"/>
                </a:solidFill>
                <a:latin typeface="Arial" panose="020B0604020202020204" pitchFamily="34" charset="0"/>
                <a:ea typeface="함초롬돋움" panose="020B0604000101010101" pitchFamily="50" charset="-127"/>
                <a:cs typeface="Arial" panose="020B0604020202020204" pitchFamily="34" charset="0"/>
              </a:rPr>
              <a:t> (see 6-2)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3F85C44-FD73-ADBC-5D9C-BE27C563807B}"/>
              </a:ext>
            </a:extLst>
          </p:cNvPr>
          <p:cNvSpPr txBox="1"/>
          <p:nvPr/>
        </p:nvSpPr>
        <p:spPr>
          <a:xfrm>
            <a:off x="1611825" y="1737508"/>
            <a:ext cx="933955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bac.phylo.bin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&lt;-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read.csv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("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Test.ProcessImportance_EachBin_EachGroup.csv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")</a:t>
            </a:r>
          </a:p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head(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bac.phylo.bin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bac.phylo.bin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&lt;- 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bac.phylo.bin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[-c(1,2)] # remove the first and second column</a:t>
            </a:r>
          </a:p>
          <a:p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bac.phylo.bin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&lt;- subset(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bac.phylo.bin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, !(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rownames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bac.phylo.bin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) %in% 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rownames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bac.phylo.bin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[grep("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DominantProcess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",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bac.phylo.bin$Index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),]))) # remove rows containing the value 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DominantProcess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in the column Index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EC60F34-F142-17E2-B3ED-DF1B54771F42}"/>
              </a:ext>
            </a:extLst>
          </p:cNvPr>
          <p:cNvSpPr/>
          <p:nvPr/>
        </p:nvSpPr>
        <p:spPr>
          <a:xfrm>
            <a:off x="1287393" y="1747318"/>
            <a:ext cx="9770984" cy="1794490"/>
          </a:xfrm>
          <a:prstGeom prst="rect">
            <a:avLst/>
          </a:prstGeom>
          <a:noFill/>
          <a:ln w="31750">
            <a:solidFill>
              <a:srgbClr val="564A3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E972E4D-7373-5A9C-9FE8-B89817481D46}"/>
              </a:ext>
            </a:extLst>
          </p:cNvPr>
          <p:cNvSpPr txBox="1"/>
          <p:nvPr/>
        </p:nvSpPr>
        <p:spPr>
          <a:xfrm>
            <a:off x="1176609" y="1318202"/>
            <a:ext cx="97747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1. Parse data from the result</a:t>
            </a:r>
            <a:r>
              <a:rPr lang="en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(see 6-2-1)</a:t>
            </a:r>
            <a:endParaRPr lang="en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B41EC6E3-7F16-0F8D-A729-9645FEFC42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7393" y="3601592"/>
            <a:ext cx="9782017" cy="306669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233A8B5-81D5-53F8-AE75-6C9FEBBD970E}"/>
              </a:ext>
            </a:extLst>
          </p:cNvPr>
          <p:cNvSpPr txBox="1"/>
          <p:nvPr/>
        </p:nvSpPr>
        <p:spPr>
          <a:xfrm>
            <a:off x="5543858" y="5201244"/>
            <a:ext cx="43323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600" dirty="0">
                <a:solidFill>
                  <a:srgbClr val="D4B88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Non-numeric values should be removed.</a:t>
            </a:r>
            <a:endParaRPr kumimoji="1" lang="ko-KR" altLang="en-US" sz="1600" dirty="0">
              <a:solidFill>
                <a:srgbClr val="D4B88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04870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BBF7651F-91D9-A1BB-E80E-D9E9C13DC6A6}"/>
              </a:ext>
            </a:extLst>
          </p:cNvPr>
          <p:cNvCxnSpPr>
            <a:cxnSpLocks/>
          </p:cNvCxnSpPr>
          <p:nvPr/>
        </p:nvCxnSpPr>
        <p:spPr>
          <a:xfrm>
            <a:off x="985391" y="640080"/>
            <a:ext cx="10037450" cy="0"/>
          </a:xfrm>
          <a:prstGeom prst="line">
            <a:avLst/>
          </a:prstGeom>
          <a:ln w="31750">
            <a:solidFill>
              <a:srgbClr val="D4B8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AD370EB-8450-1D92-90E5-26EF9D465F9A}"/>
              </a:ext>
            </a:extLst>
          </p:cNvPr>
          <p:cNvSpPr txBox="1"/>
          <p:nvPr/>
        </p:nvSpPr>
        <p:spPr>
          <a:xfrm>
            <a:off x="10951381" y="439759"/>
            <a:ext cx="4029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1200" dirty="0">
                <a:solidFill>
                  <a:srgbClr val="564A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kumimoji="1" lang="ko-KR" altLang="en-US" dirty="0">
              <a:solidFill>
                <a:srgbClr val="564A3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45E745D-1FED-4757-60B2-2F39ECFF65FC}"/>
              </a:ext>
            </a:extLst>
          </p:cNvPr>
          <p:cNvSpPr txBox="1"/>
          <p:nvPr/>
        </p:nvSpPr>
        <p:spPr>
          <a:xfrm>
            <a:off x="881714" y="270430"/>
            <a:ext cx="2058256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Visualization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6E658C0-D8A2-4F45-34A1-28329B5B6312}"/>
              </a:ext>
            </a:extLst>
          </p:cNvPr>
          <p:cNvSpPr/>
          <p:nvPr/>
        </p:nvSpPr>
        <p:spPr>
          <a:xfrm>
            <a:off x="586476" y="351265"/>
            <a:ext cx="288000" cy="288814"/>
          </a:xfrm>
          <a:prstGeom prst="rect">
            <a:avLst/>
          </a:prstGeom>
          <a:solidFill>
            <a:srgbClr val="D4B8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7A225FF-ECD3-75A3-FD37-29985085F6A6}"/>
              </a:ext>
            </a:extLst>
          </p:cNvPr>
          <p:cNvSpPr txBox="1"/>
          <p:nvPr/>
        </p:nvSpPr>
        <p:spPr>
          <a:xfrm>
            <a:off x="773824" y="950869"/>
            <a:ext cx="9997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b="1" dirty="0">
                <a:solidFill>
                  <a:srgbClr val="435E50"/>
                </a:solidFill>
                <a:latin typeface="Arial" panose="020B0604020202020204" pitchFamily="34" charset="0"/>
                <a:ea typeface="함초롬돋움" panose="020B0604000101010101" pitchFamily="50" charset="-127"/>
                <a:cs typeface="Arial" panose="020B0604020202020204" pitchFamily="34" charset="0"/>
              </a:rPr>
              <a:t>Phylogenetic bin level</a:t>
            </a:r>
            <a:r>
              <a:rPr lang="en-US" altLang="ko-KR" sz="1600" b="1" dirty="0">
                <a:solidFill>
                  <a:srgbClr val="435E50"/>
                </a:solidFill>
                <a:latin typeface="Arial" panose="020B0604020202020204" pitchFamily="34" charset="0"/>
                <a:ea typeface="함초롬돋움" panose="020B0604000101010101" pitchFamily="50" charset="-127"/>
                <a:cs typeface="Arial" panose="020B0604020202020204" pitchFamily="34" charset="0"/>
              </a:rPr>
              <a:t> (see 6-2)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3F85C44-FD73-ADBC-5D9C-BE27C563807B}"/>
              </a:ext>
            </a:extLst>
          </p:cNvPr>
          <p:cNvSpPr txBox="1"/>
          <p:nvPr/>
        </p:nvSpPr>
        <p:spPr>
          <a:xfrm>
            <a:off x="1417320" y="2126128"/>
            <a:ext cx="953406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### Change the class type if the class of the remaining values is the character</a:t>
            </a:r>
          </a:p>
          <a:p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&lt;-c(3:ncol(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bac.phylo.bin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))</a:t>
            </a:r>
          </a:p>
          <a:p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bac.phylo.bin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[, 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] &lt;- apply(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bac.phylo.bin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[ , 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], 2,function(x) 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as.numeric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as.character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(x)))</a:t>
            </a:r>
          </a:p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head(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bac.phylo.bin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EC60F34-F142-17E2-B3ED-DF1B54771F42}"/>
              </a:ext>
            </a:extLst>
          </p:cNvPr>
          <p:cNvSpPr/>
          <p:nvPr/>
        </p:nvSpPr>
        <p:spPr>
          <a:xfrm>
            <a:off x="1287393" y="2113078"/>
            <a:ext cx="9770984" cy="1240493"/>
          </a:xfrm>
          <a:prstGeom prst="rect">
            <a:avLst/>
          </a:prstGeom>
          <a:noFill/>
          <a:ln w="31750">
            <a:solidFill>
              <a:srgbClr val="564A3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E972E4D-7373-5A9C-9FE8-B89817481D46}"/>
              </a:ext>
            </a:extLst>
          </p:cNvPr>
          <p:cNvSpPr txBox="1"/>
          <p:nvPr/>
        </p:nvSpPr>
        <p:spPr>
          <a:xfrm>
            <a:off x="1176609" y="1615382"/>
            <a:ext cx="97747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1. Parse data from the result</a:t>
            </a:r>
            <a:r>
              <a:rPr lang="en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(see 6-2-1)</a:t>
            </a:r>
            <a:endParaRPr lang="en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CDA7D46-94DE-F923-AA7C-6416E3CF99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7393" y="3579076"/>
            <a:ext cx="9796428" cy="1655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150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BBF7651F-91D9-A1BB-E80E-D9E9C13DC6A6}"/>
              </a:ext>
            </a:extLst>
          </p:cNvPr>
          <p:cNvCxnSpPr>
            <a:cxnSpLocks/>
          </p:cNvCxnSpPr>
          <p:nvPr/>
        </p:nvCxnSpPr>
        <p:spPr>
          <a:xfrm>
            <a:off x="985391" y="640080"/>
            <a:ext cx="10037450" cy="0"/>
          </a:xfrm>
          <a:prstGeom prst="line">
            <a:avLst/>
          </a:prstGeom>
          <a:ln w="31750">
            <a:solidFill>
              <a:srgbClr val="D4B8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AD370EB-8450-1D92-90E5-26EF9D465F9A}"/>
              </a:ext>
            </a:extLst>
          </p:cNvPr>
          <p:cNvSpPr txBox="1"/>
          <p:nvPr/>
        </p:nvSpPr>
        <p:spPr>
          <a:xfrm>
            <a:off x="10951381" y="439759"/>
            <a:ext cx="4029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1200" dirty="0">
                <a:solidFill>
                  <a:srgbClr val="564A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kumimoji="1" lang="ko-KR" altLang="en-US" dirty="0">
              <a:solidFill>
                <a:srgbClr val="564A3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45E745D-1FED-4757-60B2-2F39ECFF65FC}"/>
              </a:ext>
            </a:extLst>
          </p:cNvPr>
          <p:cNvSpPr txBox="1"/>
          <p:nvPr/>
        </p:nvSpPr>
        <p:spPr>
          <a:xfrm>
            <a:off x="881714" y="270430"/>
            <a:ext cx="2058256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Visualization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6E658C0-D8A2-4F45-34A1-28329B5B6312}"/>
              </a:ext>
            </a:extLst>
          </p:cNvPr>
          <p:cNvSpPr/>
          <p:nvPr/>
        </p:nvSpPr>
        <p:spPr>
          <a:xfrm>
            <a:off x="586476" y="351265"/>
            <a:ext cx="288000" cy="288814"/>
          </a:xfrm>
          <a:prstGeom prst="rect">
            <a:avLst/>
          </a:prstGeom>
          <a:solidFill>
            <a:srgbClr val="D4B8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7A225FF-ECD3-75A3-FD37-29985085F6A6}"/>
              </a:ext>
            </a:extLst>
          </p:cNvPr>
          <p:cNvSpPr txBox="1"/>
          <p:nvPr/>
        </p:nvSpPr>
        <p:spPr>
          <a:xfrm>
            <a:off x="773824" y="950869"/>
            <a:ext cx="9997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b="1" dirty="0">
                <a:solidFill>
                  <a:srgbClr val="435E50"/>
                </a:solidFill>
                <a:latin typeface="Arial" panose="020B0604020202020204" pitchFamily="34" charset="0"/>
                <a:ea typeface="함초롬돋움" panose="020B0604000101010101" pitchFamily="50" charset="-127"/>
                <a:cs typeface="Arial" panose="020B0604020202020204" pitchFamily="34" charset="0"/>
              </a:rPr>
              <a:t>Phylogenetic bin level</a:t>
            </a:r>
            <a:endParaRPr lang="en-US" altLang="ko-KR" sz="1600" b="1" dirty="0">
              <a:solidFill>
                <a:srgbClr val="435E50"/>
              </a:solidFill>
              <a:latin typeface="Arial" panose="020B0604020202020204" pitchFamily="34" charset="0"/>
              <a:ea typeface="함초롬돋움" panose="020B0604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3F85C44-FD73-ADBC-5D9C-BE27C563807B}"/>
              </a:ext>
            </a:extLst>
          </p:cNvPr>
          <p:cNvSpPr txBox="1"/>
          <p:nvPr/>
        </p:nvSpPr>
        <p:spPr>
          <a:xfrm>
            <a:off x="1417320" y="1760368"/>
            <a:ext cx="9534061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bac.phylo.bin.melt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&lt;- reshape2::melt(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bac.phylo.bin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subset(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bac.phylo.bin.melt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, value == "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NaN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") </a:t>
            </a:r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### check if there is "</a:t>
            </a:r>
            <a:r>
              <a:rPr lang="en-US" altLang="ko-KR" sz="1400" dirty="0" err="1">
                <a:latin typeface="Arial" panose="020B0604020202020204" pitchFamily="34" charset="0"/>
                <a:cs typeface="Arial" panose="020B0604020202020204" pitchFamily="34" charset="0"/>
              </a:rPr>
              <a:t>NaN</a:t>
            </a:r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" among values</a:t>
            </a:r>
          </a:p>
          <a:p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bac.phylo.bin.melt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&lt;-subset(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bac.phylo.bin.melt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, value != "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NaN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") </a:t>
            </a:r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### remove "</a:t>
            </a:r>
            <a:r>
              <a:rPr lang="en-US" altLang="ko-KR" sz="1400" dirty="0" err="1">
                <a:latin typeface="Arial" panose="020B0604020202020204" pitchFamily="34" charset="0"/>
                <a:cs typeface="Arial" panose="020B0604020202020204" pitchFamily="34" charset="0"/>
              </a:rPr>
              <a:t>NaN</a:t>
            </a:r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" when it exists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bac.phylo.bin.melt.mean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&lt;- 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bac.phylo.bin.melt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%&gt;% 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group_by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(Index, variable) %&gt;% 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summarise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MeanRelImportance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= mean(value))</a:t>
            </a:r>
          </a:p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names(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bac.phylo.bin.melt.mean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)[2] &lt;- "Bin"</a:t>
            </a:r>
          </a:p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head(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bac.phylo.bin.melt.mean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EC60F34-F142-17E2-B3ED-DF1B54771F42}"/>
              </a:ext>
            </a:extLst>
          </p:cNvPr>
          <p:cNvSpPr/>
          <p:nvPr/>
        </p:nvSpPr>
        <p:spPr>
          <a:xfrm>
            <a:off x="1287393" y="1747319"/>
            <a:ext cx="9770984" cy="2052297"/>
          </a:xfrm>
          <a:prstGeom prst="rect">
            <a:avLst/>
          </a:prstGeom>
          <a:noFill/>
          <a:ln w="31750">
            <a:solidFill>
              <a:srgbClr val="564A3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E972E4D-7373-5A9C-9FE8-B89817481D46}"/>
              </a:ext>
            </a:extLst>
          </p:cNvPr>
          <p:cNvSpPr txBox="1"/>
          <p:nvPr/>
        </p:nvSpPr>
        <p:spPr>
          <a:xfrm>
            <a:off x="1176609" y="1318202"/>
            <a:ext cx="97747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2. Melt a data frame (make a long data frame object)</a:t>
            </a:r>
            <a:r>
              <a:rPr lang="en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 (see 6-2-2)</a:t>
            </a:r>
            <a:endParaRPr lang="en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B609210-8857-31C3-241F-206F39CF60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7394" y="3966628"/>
            <a:ext cx="9770983" cy="2251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7019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[R] 1">
            <a:extLst>
              <a:ext uri="{FF2B5EF4-FFF2-40B4-BE49-F238E27FC236}">
                <a16:creationId xmlns:a16="http://schemas.microsoft.com/office/drawing/2014/main" id="{7D768412-55F5-9D89-40BA-711EA115D90B}"/>
              </a:ext>
            </a:extLst>
          </p:cNvPr>
          <p:cNvCxnSpPr>
            <a:cxnSpLocks/>
          </p:cNvCxnSpPr>
          <p:nvPr/>
        </p:nvCxnSpPr>
        <p:spPr>
          <a:xfrm>
            <a:off x="985391" y="640080"/>
            <a:ext cx="10037450" cy="0"/>
          </a:xfrm>
          <a:prstGeom prst="line">
            <a:avLst/>
          </a:prstGeom>
          <a:ln w="31750">
            <a:solidFill>
              <a:srgbClr val="D4B8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C0AAAD9D-3A69-83F2-96EA-B346955BAE69}"/>
              </a:ext>
            </a:extLst>
          </p:cNvPr>
          <p:cNvSpPr txBox="1"/>
          <p:nvPr/>
        </p:nvSpPr>
        <p:spPr>
          <a:xfrm>
            <a:off x="10951381" y="439759"/>
            <a:ext cx="4029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1200" dirty="0">
                <a:solidFill>
                  <a:srgbClr val="564A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kumimoji="1" lang="ko-KR" altLang="en-US" dirty="0">
              <a:solidFill>
                <a:srgbClr val="564A3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924840-7AE3-C90B-5360-1DF8E7E0C716}"/>
              </a:ext>
            </a:extLst>
          </p:cNvPr>
          <p:cNvSpPr txBox="1"/>
          <p:nvPr/>
        </p:nvSpPr>
        <p:spPr>
          <a:xfrm>
            <a:off x="881714" y="270430"/>
            <a:ext cx="2058256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Visualization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17A8575-B36D-B103-D84B-B7256BBBA002}"/>
              </a:ext>
            </a:extLst>
          </p:cNvPr>
          <p:cNvSpPr/>
          <p:nvPr/>
        </p:nvSpPr>
        <p:spPr>
          <a:xfrm>
            <a:off x="586476" y="351265"/>
            <a:ext cx="288000" cy="288814"/>
          </a:xfrm>
          <a:prstGeom prst="rect">
            <a:avLst/>
          </a:prstGeom>
          <a:solidFill>
            <a:srgbClr val="D4B8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B8D8FA5-F3D4-991A-1CB9-4B942EB61974}"/>
              </a:ext>
            </a:extLst>
          </p:cNvPr>
          <p:cNvSpPr txBox="1"/>
          <p:nvPr/>
        </p:nvSpPr>
        <p:spPr>
          <a:xfrm>
            <a:off x="773824" y="950869"/>
            <a:ext cx="9997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b="1" dirty="0">
                <a:solidFill>
                  <a:srgbClr val="435E50"/>
                </a:solidFill>
                <a:latin typeface="Arial" panose="020B0604020202020204" pitchFamily="34" charset="0"/>
                <a:ea typeface="함초롬돋움" panose="020B0604000101010101" pitchFamily="50" charset="-127"/>
                <a:cs typeface="Arial" panose="020B0604020202020204" pitchFamily="34" charset="0"/>
              </a:rPr>
              <a:t>Phylogenetic bin level</a:t>
            </a:r>
            <a:endParaRPr lang="en-US" altLang="ko-KR" sz="1600" b="1" dirty="0">
              <a:solidFill>
                <a:srgbClr val="435E50"/>
              </a:solidFill>
              <a:latin typeface="Arial" panose="020B0604020202020204" pitchFamily="34" charset="0"/>
              <a:ea typeface="함초롬돋움" panose="020B0604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D8F5E41-8448-3E04-97B8-3728514660C7}"/>
              </a:ext>
            </a:extLst>
          </p:cNvPr>
          <p:cNvSpPr txBox="1"/>
          <p:nvPr/>
        </p:nvSpPr>
        <p:spPr>
          <a:xfrm>
            <a:off x="1176609" y="1409642"/>
            <a:ext cx="97747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2. Melt a data frame (make a long data frame object)</a:t>
            </a:r>
            <a:r>
              <a:rPr lang="en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 (see 6-2-2)</a:t>
            </a:r>
            <a:endParaRPr lang="en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413787-BBBA-42BA-BD7F-AA4C76914DC9}"/>
              </a:ext>
            </a:extLst>
          </p:cNvPr>
          <p:cNvSpPr txBox="1"/>
          <p:nvPr/>
        </p:nvSpPr>
        <p:spPr>
          <a:xfrm>
            <a:off x="1417320" y="2400448"/>
            <a:ext cx="9534061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bac.phylo.bin.melt.mean$Bin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&lt;- factor(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bac.phylo.bin.melt.mean$Bin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, levels = </a:t>
            </a:r>
            <a:b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                                     c("bin1","bin2","bin3","bin4","bin5"))</a:t>
            </a:r>
          </a:p>
          <a:p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bac.phylo.bin.melt.mean$Index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&lt;- factor(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bac.phylo.bin.melt.mean$Index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, levels = </a:t>
            </a:r>
            <a:b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                                         rev(c("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HoS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","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HeS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","DL","HD","DR")))</a:t>
            </a:r>
          </a:p>
          <a:p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F876DEA-A1F8-330E-F033-C5ABFA63F6BD}"/>
              </a:ext>
            </a:extLst>
          </p:cNvPr>
          <p:cNvSpPr/>
          <p:nvPr/>
        </p:nvSpPr>
        <p:spPr>
          <a:xfrm>
            <a:off x="1287393" y="1838759"/>
            <a:ext cx="9770984" cy="2196031"/>
          </a:xfrm>
          <a:prstGeom prst="rect">
            <a:avLst/>
          </a:prstGeom>
          <a:noFill/>
          <a:ln w="31750">
            <a:solidFill>
              <a:srgbClr val="564A3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6C77DB8-FC62-A714-0944-A6970BAB0A4E}"/>
              </a:ext>
            </a:extLst>
          </p:cNvPr>
          <p:cNvSpPr txBox="1"/>
          <p:nvPr/>
        </p:nvSpPr>
        <p:spPr>
          <a:xfrm>
            <a:off x="1473789" y="1958282"/>
            <a:ext cx="97747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### A</a:t>
            </a:r>
            <a:r>
              <a:rPr lang="en-US" altLang="ko-KR" b="1" dirty="0" err="1">
                <a:latin typeface="Arial" panose="020B0604020202020204" pitchFamily="34" charset="0"/>
                <a:cs typeface="Arial" panose="020B0604020202020204" pitchFamily="34" charset="0"/>
              </a:rPr>
              <a:t>rrange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 the values prior to plotting</a:t>
            </a:r>
            <a:endParaRPr lang="en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08050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[R] 1">
            <a:extLst>
              <a:ext uri="{FF2B5EF4-FFF2-40B4-BE49-F238E27FC236}">
                <a16:creationId xmlns:a16="http://schemas.microsoft.com/office/drawing/2014/main" id="{7D768412-55F5-9D89-40BA-711EA115D90B}"/>
              </a:ext>
            </a:extLst>
          </p:cNvPr>
          <p:cNvCxnSpPr>
            <a:cxnSpLocks/>
          </p:cNvCxnSpPr>
          <p:nvPr/>
        </p:nvCxnSpPr>
        <p:spPr>
          <a:xfrm>
            <a:off x="985391" y="640080"/>
            <a:ext cx="10037450" cy="0"/>
          </a:xfrm>
          <a:prstGeom prst="line">
            <a:avLst/>
          </a:prstGeom>
          <a:ln w="31750">
            <a:solidFill>
              <a:srgbClr val="D4B8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C0AAAD9D-3A69-83F2-96EA-B346955BAE69}"/>
              </a:ext>
            </a:extLst>
          </p:cNvPr>
          <p:cNvSpPr txBox="1"/>
          <p:nvPr/>
        </p:nvSpPr>
        <p:spPr>
          <a:xfrm>
            <a:off x="10951381" y="439759"/>
            <a:ext cx="4029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1200" dirty="0">
                <a:solidFill>
                  <a:srgbClr val="564A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 kumimoji="1" lang="ko-KR" altLang="en-US" dirty="0">
              <a:solidFill>
                <a:srgbClr val="564A3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924840-7AE3-C90B-5360-1DF8E7E0C716}"/>
              </a:ext>
            </a:extLst>
          </p:cNvPr>
          <p:cNvSpPr txBox="1"/>
          <p:nvPr/>
        </p:nvSpPr>
        <p:spPr>
          <a:xfrm>
            <a:off x="881714" y="270430"/>
            <a:ext cx="2058256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Visualization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17A8575-B36D-B103-D84B-B7256BBBA002}"/>
              </a:ext>
            </a:extLst>
          </p:cNvPr>
          <p:cNvSpPr/>
          <p:nvPr/>
        </p:nvSpPr>
        <p:spPr>
          <a:xfrm>
            <a:off x="586476" y="351265"/>
            <a:ext cx="288000" cy="288814"/>
          </a:xfrm>
          <a:prstGeom prst="rect">
            <a:avLst/>
          </a:prstGeom>
          <a:solidFill>
            <a:srgbClr val="D4B8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B8D8FA5-F3D4-991A-1CB9-4B942EB61974}"/>
              </a:ext>
            </a:extLst>
          </p:cNvPr>
          <p:cNvSpPr txBox="1"/>
          <p:nvPr/>
        </p:nvSpPr>
        <p:spPr>
          <a:xfrm>
            <a:off x="773824" y="950869"/>
            <a:ext cx="9997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b="1" dirty="0">
                <a:solidFill>
                  <a:srgbClr val="435E50"/>
                </a:solidFill>
                <a:latin typeface="Arial" panose="020B0604020202020204" pitchFamily="34" charset="0"/>
                <a:ea typeface="함초롬돋움" panose="020B0604000101010101" pitchFamily="50" charset="-127"/>
                <a:cs typeface="Arial" panose="020B0604020202020204" pitchFamily="34" charset="0"/>
              </a:rPr>
              <a:t>Phylogenetic bin level</a:t>
            </a:r>
            <a:endParaRPr lang="en-US" altLang="ko-KR" sz="1600" b="1" dirty="0">
              <a:solidFill>
                <a:srgbClr val="435E50"/>
              </a:solidFill>
              <a:latin typeface="Arial" panose="020B0604020202020204" pitchFamily="34" charset="0"/>
              <a:ea typeface="함초롬돋움" panose="020B0604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D8F5E41-8448-3E04-97B8-3728514660C7}"/>
              </a:ext>
            </a:extLst>
          </p:cNvPr>
          <p:cNvSpPr txBox="1"/>
          <p:nvPr/>
        </p:nvSpPr>
        <p:spPr>
          <a:xfrm>
            <a:off x="1176609" y="1318202"/>
            <a:ext cx="97747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3. Make a plot </a:t>
            </a:r>
            <a:r>
              <a:rPr lang="en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(see 6-2-3)</a:t>
            </a:r>
            <a:endParaRPr lang="en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413787-BBBA-42BA-BD7F-AA4C76914DC9}"/>
              </a:ext>
            </a:extLst>
          </p:cNvPr>
          <p:cNvSpPr txBox="1"/>
          <p:nvPr/>
        </p:nvSpPr>
        <p:spPr>
          <a:xfrm>
            <a:off x="1417320" y="1905287"/>
            <a:ext cx="9534061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ggplot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bac.phylo.bin.melt.mean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aes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(x=Bin, y =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MeanRelImportance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, fill = Index)) + </a:t>
            </a:r>
          </a:p>
          <a:p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geom_bar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(stat="identity", width = 0.8, position = 'stack') +</a:t>
            </a:r>
          </a:p>
          <a:p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 #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scale_fill_discrete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() +</a:t>
            </a:r>
          </a:p>
          <a:p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scale_fill_manual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(values = c("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HoS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"= "#3c93c2","HeS" = "#9ec9e2", "DL" = "#fcde9c", "HD" = "#feb24c",</a:t>
            </a:r>
          </a:p>
          <a:p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       "DR"="#fc4e2a")) +</a:t>
            </a:r>
          </a:p>
          <a:p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xlab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('')+ theme(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aspect.ratio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= 1) + 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ylab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("Relative importance \n") +</a:t>
            </a:r>
          </a:p>
          <a:p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 ## adjust positions</a:t>
            </a:r>
          </a:p>
          <a:p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 guides(fill =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guide_legend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nrow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= 5,reverse = F))+</a:t>
            </a:r>
          </a:p>
          <a:p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 theme(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legend.position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="right") +</a:t>
            </a:r>
          </a:p>
          <a:p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 theme(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plot.title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element_text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(size = 20,hjust = 0.5, face='bold')) + </a:t>
            </a:r>
          </a:p>
          <a:p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 theme(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axis.title.x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element_text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(size = 15,hjust = 0.5, face='bold')) + </a:t>
            </a:r>
          </a:p>
          <a:p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 theme(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axis.title.y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element_text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(size = 13,hjust = 0.5, face='bold')) + </a:t>
            </a:r>
          </a:p>
          <a:p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 theme(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axis.text.x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element_text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(angle = 90,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hjust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= 0.5,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vjust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=0.4,size=12, face='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bold',color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='black'))+</a:t>
            </a:r>
          </a:p>
          <a:p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 theme(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axis.text.y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element_text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(size=15, face='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bold',color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='black'))+</a:t>
            </a:r>
          </a:p>
          <a:p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scale_y_continuous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(breaks=seq(0,1,0.2))+</a:t>
            </a:r>
          </a:p>
          <a:p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 theme(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panel.grid.major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element_blank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()) +</a:t>
            </a:r>
          </a:p>
          <a:p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 theme(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panel.grid.minor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element_blank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(),  </a:t>
            </a:r>
            <a:b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panel.background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element_blank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(),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panel.border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element_blank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(),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plot.background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element_blank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())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F876DEA-A1F8-330E-F033-C5ABFA63F6BD}"/>
              </a:ext>
            </a:extLst>
          </p:cNvPr>
          <p:cNvSpPr/>
          <p:nvPr/>
        </p:nvSpPr>
        <p:spPr>
          <a:xfrm>
            <a:off x="1287393" y="1747319"/>
            <a:ext cx="9770984" cy="4840251"/>
          </a:xfrm>
          <a:prstGeom prst="rect">
            <a:avLst/>
          </a:prstGeom>
          <a:noFill/>
          <a:ln w="31750">
            <a:solidFill>
              <a:srgbClr val="564A3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39034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D7B7F858-E04D-3DC2-4DF8-5A8F158EA090}"/>
              </a:ext>
            </a:extLst>
          </p:cNvPr>
          <p:cNvSpPr/>
          <p:nvPr/>
        </p:nvSpPr>
        <p:spPr>
          <a:xfrm>
            <a:off x="1698171" y="2624447"/>
            <a:ext cx="8395855" cy="3194462"/>
          </a:xfrm>
          <a:prstGeom prst="roundRect">
            <a:avLst>
              <a:gd name="adj" fmla="val 5515"/>
            </a:avLst>
          </a:prstGeom>
          <a:solidFill>
            <a:srgbClr val="D4B886">
              <a:alpha val="1800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1612E992-BA71-6661-D5C5-A8B504518269}"/>
              </a:ext>
            </a:extLst>
          </p:cNvPr>
          <p:cNvCxnSpPr>
            <a:cxnSpLocks/>
          </p:cNvCxnSpPr>
          <p:nvPr/>
        </p:nvCxnSpPr>
        <p:spPr>
          <a:xfrm>
            <a:off x="985391" y="640080"/>
            <a:ext cx="10037450" cy="0"/>
          </a:xfrm>
          <a:prstGeom prst="line">
            <a:avLst/>
          </a:prstGeom>
          <a:ln w="31750">
            <a:solidFill>
              <a:srgbClr val="D4B8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84CDF58D-15F2-353A-1109-22A9C489A027}"/>
              </a:ext>
            </a:extLst>
          </p:cNvPr>
          <p:cNvSpPr txBox="1"/>
          <p:nvPr/>
        </p:nvSpPr>
        <p:spPr>
          <a:xfrm>
            <a:off x="881714" y="270430"/>
            <a:ext cx="335283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Community assembly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12D923-9320-2E15-FF87-F73581A99668}"/>
              </a:ext>
            </a:extLst>
          </p:cNvPr>
          <p:cNvSpPr txBox="1"/>
          <p:nvPr/>
        </p:nvSpPr>
        <p:spPr>
          <a:xfrm>
            <a:off x="10951381" y="439759"/>
            <a:ext cx="4029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1200" dirty="0">
                <a:solidFill>
                  <a:srgbClr val="564A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kumimoji="1" lang="ko-KR" altLang="en-US" dirty="0">
              <a:solidFill>
                <a:srgbClr val="564A3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D4C073-0515-CB7D-B008-73419F74EEC4}"/>
              </a:ext>
            </a:extLst>
          </p:cNvPr>
          <p:cNvSpPr txBox="1"/>
          <p:nvPr/>
        </p:nvSpPr>
        <p:spPr>
          <a:xfrm>
            <a:off x="1421642" y="1364571"/>
            <a:ext cx="934871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 dirty="0">
                <a:solidFill>
                  <a:srgbClr val="564A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ko-KR" altLang="en-US" sz="2000" b="1" dirty="0" err="1">
                <a:solidFill>
                  <a:srgbClr val="564A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</a:t>
            </a:r>
            <a:r>
              <a:rPr lang="ko-KR" altLang="en-US" sz="2000" b="1" dirty="0">
                <a:solidFill>
                  <a:srgbClr val="564A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2000" b="1" dirty="0" err="1">
                <a:solidFill>
                  <a:srgbClr val="564A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processes</a:t>
            </a:r>
            <a:r>
              <a:rPr lang="ko-KR" altLang="en-US" sz="2000" b="1" dirty="0">
                <a:solidFill>
                  <a:srgbClr val="564A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2000" b="1" dirty="0">
                <a:solidFill>
                  <a:srgbClr val="564A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</a:t>
            </a:r>
            <a:r>
              <a:rPr lang="ko-KR" altLang="en-US" sz="2000" b="1" dirty="0">
                <a:solidFill>
                  <a:srgbClr val="564A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2000" b="1" dirty="0" err="1">
                <a:solidFill>
                  <a:srgbClr val="564A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mechanisms</a:t>
            </a:r>
            <a:r>
              <a:rPr lang="ko-KR" altLang="en-US" sz="2000" b="1" dirty="0">
                <a:solidFill>
                  <a:srgbClr val="564A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2000" b="1" dirty="0" err="1">
                <a:solidFill>
                  <a:srgbClr val="564A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that</a:t>
            </a:r>
            <a:r>
              <a:rPr lang="ko-KR" altLang="en-US" sz="2000" b="1" dirty="0">
                <a:solidFill>
                  <a:srgbClr val="564A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2000" b="1" dirty="0" err="1">
                <a:solidFill>
                  <a:srgbClr val="564A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shape</a:t>
            </a:r>
            <a:r>
              <a:rPr lang="ko-KR" altLang="en-US" sz="2000" b="1" dirty="0">
                <a:solidFill>
                  <a:srgbClr val="564A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2000" b="1" dirty="0" err="1">
                <a:solidFill>
                  <a:srgbClr val="564A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ko-KR" altLang="en-US" sz="2000" b="1" dirty="0">
                <a:solidFill>
                  <a:srgbClr val="564A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2000" b="1" dirty="0" err="1">
                <a:solidFill>
                  <a:srgbClr val="564A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structure</a:t>
            </a:r>
            <a:r>
              <a:rPr lang="ko-KR" altLang="en-US" sz="2000" b="1" dirty="0">
                <a:solidFill>
                  <a:srgbClr val="564A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</a:t>
            </a:r>
            <a:r>
              <a:rPr lang="ko-KR" altLang="en-US" sz="2000" b="1" dirty="0" err="1">
                <a:solidFill>
                  <a:srgbClr val="564A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ecological</a:t>
            </a:r>
            <a:r>
              <a:rPr lang="ko-KR" altLang="en-US" sz="2000" b="1" dirty="0">
                <a:solidFill>
                  <a:srgbClr val="564A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2000" b="1" dirty="0" err="1">
                <a:solidFill>
                  <a:srgbClr val="564A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communities</a:t>
            </a:r>
            <a:r>
              <a:rPr lang="en-US" altLang="ko-KR" sz="2000" b="1" dirty="0">
                <a:solidFill>
                  <a:srgbClr val="564A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(incidence and abundance of microbes) over time and space</a:t>
            </a:r>
            <a:r>
              <a:rPr lang="ko-KR" altLang="en-US" sz="2000" b="1" dirty="0">
                <a:solidFill>
                  <a:srgbClr val="564A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191450-776E-354A-45F5-3D84BFA3F685}"/>
              </a:ext>
            </a:extLst>
          </p:cNvPr>
          <p:cNvSpPr/>
          <p:nvPr/>
        </p:nvSpPr>
        <p:spPr>
          <a:xfrm>
            <a:off x="586476" y="351265"/>
            <a:ext cx="288000" cy="288814"/>
          </a:xfrm>
          <a:prstGeom prst="rect">
            <a:avLst/>
          </a:prstGeom>
          <a:solidFill>
            <a:srgbClr val="D4B8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FF0EB9D6-0D35-24CF-64EA-0FC4AE916602}"/>
              </a:ext>
            </a:extLst>
          </p:cNvPr>
          <p:cNvGrpSpPr/>
          <p:nvPr/>
        </p:nvGrpSpPr>
        <p:grpSpPr>
          <a:xfrm>
            <a:off x="1927020" y="3021093"/>
            <a:ext cx="7985656" cy="2401170"/>
            <a:chOff x="2017447" y="2924479"/>
            <a:chExt cx="7985656" cy="2401170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780B56C0-3D27-F3C6-239E-B934A1E806A2}"/>
                </a:ext>
              </a:extLst>
            </p:cNvPr>
            <p:cNvGrpSpPr/>
            <p:nvPr/>
          </p:nvGrpSpPr>
          <p:grpSpPr>
            <a:xfrm>
              <a:off x="2017447" y="2924479"/>
              <a:ext cx="7985656" cy="2401170"/>
              <a:chOff x="2194561" y="2924479"/>
              <a:chExt cx="7985656" cy="2401170"/>
            </a:xfrm>
          </p:grpSpPr>
          <p:pic>
            <p:nvPicPr>
              <p:cNvPr id="19" name="그림 18" descr="원, 다채로움, 예술, 그래픽이(가) 표시된 사진&#10;&#10;자동 생성된 설명">
                <a:extLst>
                  <a:ext uri="{FF2B5EF4-FFF2-40B4-BE49-F238E27FC236}">
                    <a16:creationId xmlns:a16="http://schemas.microsoft.com/office/drawing/2014/main" id="{8A4EE9CD-F728-EE63-4133-FBD590E510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49314" y="2960428"/>
                <a:ext cx="2327121" cy="2327121"/>
              </a:xfrm>
              <a:prstGeom prst="rect">
                <a:avLst/>
              </a:prstGeom>
            </p:spPr>
          </p:pic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B67D2A1-87D2-34AC-AEFC-B63044D3BD98}"/>
                  </a:ext>
                </a:extLst>
              </p:cNvPr>
              <p:cNvSpPr txBox="1"/>
              <p:nvPr/>
            </p:nvSpPr>
            <p:spPr>
              <a:xfrm>
                <a:off x="2194561" y="4617763"/>
                <a:ext cx="2064664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2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Environmental </a:t>
                </a:r>
                <a:br>
                  <a:rPr lang="en-US" altLang="ko-KR" sz="2000" b="1" dirty="0"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altLang="ko-KR" sz="2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filtering</a:t>
                </a:r>
                <a:endParaRPr lang="ko-KR" altLang="en-US" sz="20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B65F2C1-D823-287C-BDE7-4A6FF6DF6704}"/>
                  </a:ext>
                </a:extLst>
              </p:cNvPr>
              <p:cNvSpPr txBox="1"/>
              <p:nvPr/>
            </p:nvSpPr>
            <p:spPr>
              <a:xfrm>
                <a:off x="7635241" y="3078367"/>
                <a:ext cx="2544976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2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Dispersal</a:t>
                </a:r>
                <a:endParaRPr lang="ko-KR" altLang="en-US" sz="20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A26083D-B98C-1B77-24F2-FA1C86ACF069}"/>
                  </a:ext>
                </a:extLst>
              </p:cNvPr>
              <p:cNvSpPr txBox="1"/>
              <p:nvPr/>
            </p:nvSpPr>
            <p:spPr>
              <a:xfrm>
                <a:off x="7635241" y="4617763"/>
                <a:ext cx="2544976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2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Birth, death, and reproduction</a:t>
                </a:r>
                <a:endParaRPr lang="ko-KR" altLang="en-US" sz="20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D01EFDC-49F5-7F9D-FC11-9530A35D615A}"/>
                  </a:ext>
                </a:extLst>
              </p:cNvPr>
              <p:cNvSpPr txBox="1"/>
              <p:nvPr/>
            </p:nvSpPr>
            <p:spPr>
              <a:xfrm>
                <a:off x="2194561" y="2924479"/>
                <a:ext cx="2064664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2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Microbial </a:t>
                </a:r>
                <a:br>
                  <a:rPr lang="en-US" altLang="ko-KR" sz="2000" b="1" dirty="0"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altLang="ko-KR" sz="2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interaction</a:t>
                </a:r>
                <a:endParaRPr lang="ko-KR" altLang="en-US" sz="20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3" name="자유형 12">
              <a:extLst>
                <a:ext uri="{FF2B5EF4-FFF2-40B4-BE49-F238E27FC236}">
                  <a16:creationId xmlns:a16="http://schemas.microsoft.com/office/drawing/2014/main" id="{5AC8B2F0-2FA5-BB93-80D4-A951D9F475B8}"/>
                </a:ext>
              </a:extLst>
            </p:cNvPr>
            <p:cNvSpPr/>
            <p:nvPr/>
          </p:nvSpPr>
          <p:spPr>
            <a:xfrm rot="4500000">
              <a:off x="4031595" y="3446512"/>
              <a:ext cx="280266" cy="280266"/>
            </a:xfrm>
            <a:custGeom>
              <a:avLst/>
              <a:gdLst>
                <a:gd name="connsiteX0" fmla="*/ 382174 w 382174"/>
                <a:gd name="connsiteY0" fmla="*/ 0 h 382174"/>
                <a:gd name="connsiteX1" fmla="*/ 230921 w 382174"/>
                <a:gd name="connsiteY1" fmla="*/ 382174 h 382174"/>
                <a:gd name="connsiteX2" fmla="*/ 226853 w 382174"/>
                <a:gd name="connsiteY2" fmla="*/ 378106 h 382174"/>
                <a:gd name="connsiteX3" fmla="*/ 226853 w 382174"/>
                <a:gd name="connsiteY3" fmla="*/ 155322 h 382174"/>
                <a:gd name="connsiteX4" fmla="*/ 4070 w 382174"/>
                <a:gd name="connsiteY4" fmla="*/ 155322 h 382174"/>
                <a:gd name="connsiteX5" fmla="*/ 0 w 382174"/>
                <a:gd name="connsiteY5" fmla="*/ 151253 h 382174"/>
                <a:gd name="connsiteX6" fmla="*/ 382174 w 382174"/>
                <a:gd name="connsiteY6" fmla="*/ 0 h 382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2174" h="382174">
                  <a:moveTo>
                    <a:pt x="382174" y="0"/>
                  </a:moveTo>
                  <a:lnTo>
                    <a:pt x="230921" y="382174"/>
                  </a:lnTo>
                  <a:lnTo>
                    <a:pt x="226853" y="378106"/>
                  </a:lnTo>
                  <a:lnTo>
                    <a:pt x="226853" y="155322"/>
                  </a:lnTo>
                  <a:lnTo>
                    <a:pt x="4070" y="155322"/>
                  </a:lnTo>
                  <a:lnTo>
                    <a:pt x="0" y="151253"/>
                  </a:lnTo>
                  <a:lnTo>
                    <a:pt x="382174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ko-KR" altLang="en-US"/>
            </a:p>
          </p:txBody>
        </p:sp>
        <p:sp>
          <p:nvSpPr>
            <p:cNvPr id="15" name="자유형 14">
              <a:extLst>
                <a:ext uri="{FF2B5EF4-FFF2-40B4-BE49-F238E27FC236}">
                  <a16:creationId xmlns:a16="http://schemas.microsoft.com/office/drawing/2014/main" id="{0ADBA46B-AE28-6310-51F4-F5EFC3802600}"/>
                </a:ext>
              </a:extLst>
            </p:cNvPr>
            <p:cNvSpPr/>
            <p:nvPr/>
          </p:nvSpPr>
          <p:spPr>
            <a:xfrm rot="17100000" flipV="1">
              <a:off x="4031595" y="4444732"/>
              <a:ext cx="280266" cy="280266"/>
            </a:xfrm>
            <a:custGeom>
              <a:avLst/>
              <a:gdLst>
                <a:gd name="connsiteX0" fmla="*/ 382174 w 382174"/>
                <a:gd name="connsiteY0" fmla="*/ 0 h 382174"/>
                <a:gd name="connsiteX1" fmla="*/ 230921 w 382174"/>
                <a:gd name="connsiteY1" fmla="*/ 382174 h 382174"/>
                <a:gd name="connsiteX2" fmla="*/ 226853 w 382174"/>
                <a:gd name="connsiteY2" fmla="*/ 378106 h 382174"/>
                <a:gd name="connsiteX3" fmla="*/ 226853 w 382174"/>
                <a:gd name="connsiteY3" fmla="*/ 155322 h 382174"/>
                <a:gd name="connsiteX4" fmla="*/ 4070 w 382174"/>
                <a:gd name="connsiteY4" fmla="*/ 155322 h 382174"/>
                <a:gd name="connsiteX5" fmla="*/ 0 w 382174"/>
                <a:gd name="connsiteY5" fmla="*/ 151253 h 382174"/>
                <a:gd name="connsiteX6" fmla="*/ 382174 w 382174"/>
                <a:gd name="connsiteY6" fmla="*/ 0 h 382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2174" h="382174">
                  <a:moveTo>
                    <a:pt x="382174" y="0"/>
                  </a:moveTo>
                  <a:lnTo>
                    <a:pt x="230921" y="382174"/>
                  </a:lnTo>
                  <a:lnTo>
                    <a:pt x="226853" y="378106"/>
                  </a:lnTo>
                  <a:lnTo>
                    <a:pt x="226853" y="155322"/>
                  </a:lnTo>
                  <a:lnTo>
                    <a:pt x="4070" y="155322"/>
                  </a:lnTo>
                  <a:lnTo>
                    <a:pt x="0" y="151253"/>
                  </a:lnTo>
                  <a:lnTo>
                    <a:pt x="382174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ko-KR" altLang="en-US"/>
            </a:p>
          </p:txBody>
        </p:sp>
        <p:sp>
          <p:nvSpPr>
            <p:cNvPr id="16" name="자유형 15">
              <a:extLst>
                <a:ext uri="{FF2B5EF4-FFF2-40B4-BE49-F238E27FC236}">
                  <a16:creationId xmlns:a16="http://schemas.microsoft.com/office/drawing/2014/main" id="{482D8CF1-4895-DD8D-BA43-177D00B484E4}"/>
                </a:ext>
              </a:extLst>
            </p:cNvPr>
            <p:cNvSpPr/>
            <p:nvPr/>
          </p:nvSpPr>
          <p:spPr>
            <a:xfrm rot="17100000" flipH="1">
              <a:off x="7361535" y="3446512"/>
              <a:ext cx="280266" cy="280266"/>
            </a:xfrm>
            <a:custGeom>
              <a:avLst/>
              <a:gdLst>
                <a:gd name="connsiteX0" fmla="*/ 382174 w 382174"/>
                <a:gd name="connsiteY0" fmla="*/ 0 h 382174"/>
                <a:gd name="connsiteX1" fmla="*/ 230921 w 382174"/>
                <a:gd name="connsiteY1" fmla="*/ 382174 h 382174"/>
                <a:gd name="connsiteX2" fmla="*/ 226853 w 382174"/>
                <a:gd name="connsiteY2" fmla="*/ 378106 h 382174"/>
                <a:gd name="connsiteX3" fmla="*/ 226853 w 382174"/>
                <a:gd name="connsiteY3" fmla="*/ 155322 h 382174"/>
                <a:gd name="connsiteX4" fmla="*/ 4070 w 382174"/>
                <a:gd name="connsiteY4" fmla="*/ 155322 h 382174"/>
                <a:gd name="connsiteX5" fmla="*/ 0 w 382174"/>
                <a:gd name="connsiteY5" fmla="*/ 151253 h 382174"/>
                <a:gd name="connsiteX6" fmla="*/ 382174 w 382174"/>
                <a:gd name="connsiteY6" fmla="*/ 0 h 382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2174" h="382174">
                  <a:moveTo>
                    <a:pt x="382174" y="0"/>
                  </a:moveTo>
                  <a:lnTo>
                    <a:pt x="230921" y="382174"/>
                  </a:lnTo>
                  <a:lnTo>
                    <a:pt x="226853" y="378106"/>
                  </a:lnTo>
                  <a:lnTo>
                    <a:pt x="226853" y="155322"/>
                  </a:lnTo>
                  <a:lnTo>
                    <a:pt x="4070" y="155322"/>
                  </a:lnTo>
                  <a:lnTo>
                    <a:pt x="0" y="151253"/>
                  </a:lnTo>
                  <a:lnTo>
                    <a:pt x="382174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ko-KR" altLang="en-US"/>
            </a:p>
          </p:txBody>
        </p:sp>
        <p:sp>
          <p:nvSpPr>
            <p:cNvPr id="17" name="자유형 16">
              <a:extLst>
                <a:ext uri="{FF2B5EF4-FFF2-40B4-BE49-F238E27FC236}">
                  <a16:creationId xmlns:a16="http://schemas.microsoft.com/office/drawing/2014/main" id="{12262247-ADCF-43D4-A078-89C1217AA4E0}"/>
                </a:ext>
              </a:extLst>
            </p:cNvPr>
            <p:cNvSpPr/>
            <p:nvPr/>
          </p:nvSpPr>
          <p:spPr>
            <a:xfrm rot="4500000" flipH="1" flipV="1">
              <a:off x="7361535" y="4444731"/>
              <a:ext cx="280266" cy="280266"/>
            </a:xfrm>
            <a:custGeom>
              <a:avLst/>
              <a:gdLst>
                <a:gd name="connsiteX0" fmla="*/ 382174 w 382174"/>
                <a:gd name="connsiteY0" fmla="*/ 0 h 382174"/>
                <a:gd name="connsiteX1" fmla="*/ 230921 w 382174"/>
                <a:gd name="connsiteY1" fmla="*/ 382174 h 382174"/>
                <a:gd name="connsiteX2" fmla="*/ 226853 w 382174"/>
                <a:gd name="connsiteY2" fmla="*/ 378106 h 382174"/>
                <a:gd name="connsiteX3" fmla="*/ 226853 w 382174"/>
                <a:gd name="connsiteY3" fmla="*/ 155322 h 382174"/>
                <a:gd name="connsiteX4" fmla="*/ 4070 w 382174"/>
                <a:gd name="connsiteY4" fmla="*/ 155322 h 382174"/>
                <a:gd name="connsiteX5" fmla="*/ 0 w 382174"/>
                <a:gd name="connsiteY5" fmla="*/ 151253 h 382174"/>
                <a:gd name="connsiteX6" fmla="*/ 382174 w 382174"/>
                <a:gd name="connsiteY6" fmla="*/ 0 h 382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2174" h="382174">
                  <a:moveTo>
                    <a:pt x="382174" y="0"/>
                  </a:moveTo>
                  <a:lnTo>
                    <a:pt x="230921" y="382174"/>
                  </a:lnTo>
                  <a:lnTo>
                    <a:pt x="226853" y="378106"/>
                  </a:lnTo>
                  <a:lnTo>
                    <a:pt x="226853" y="155322"/>
                  </a:lnTo>
                  <a:lnTo>
                    <a:pt x="4070" y="155322"/>
                  </a:lnTo>
                  <a:lnTo>
                    <a:pt x="0" y="151253"/>
                  </a:lnTo>
                  <a:lnTo>
                    <a:pt x="382174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1071537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44D68F54-3437-34BB-2BB6-DA92BB950157}"/>
              </a:ext>
            </a:extLst>
          </p:cNvPr>
          <p:cNvCxnSpPr>
            <a:cxnSpLocks/>
          </p:cNvCxnSpPr>
          <p:nvPr/>
        </p:nvCxnSpPr>
        <p:spPr>
          <a:xfrm>
            <a:off x="985391" y="640080"/>
            <a:ext cx="10037450" cy="0"/>
          </a:xfrm>
          <a:prstGeom prst="line">
            <a:avLst/>
          </a:prstGeom>
          <a:ln w="31750">
            <a:solidFill>
              <a:srgbClr val="D4B8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F8041CF2-F416-36CC-5124-964FDFE5A010}"/>
              </a:ext>
            </a:extLst>
          </p:cNvPr>
          <p:cNvSpPr txBox="1"/>
          <p:nvPr/>
        </p:nvSpPr>
        <p:spPr>
          <a:xfrm>
            <a:off x="10951381" y="439759"/>
            <a:ext cx="4029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1200" dirty="0">
                <a:solidFill>
                  <a:srgbClr val="564A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endParaRPr kumimoji="1" lang="ko-KR" altLang="en-US" dirty="0">
              <a:solidFill>
                <a:srgbClr val="564A3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7314765-76EC-88CF-DC1A-2BC4495C2425}"/>
              </a:ext>
            </a:extLst>
          </p:cNvPr>
          <p:cNvSpPr/>
          <p:nvPr/>
        </p:nvSpPr>
        <p:spPr>
          <a:xfrm>
            <a:off x="586476" y="351265"/>
            <a:ext cx="288000" cy="288814"/>
          </a:xfrm>
          <a:prstGeom prst="rect">
            <a:avLst/>
          </a:prstGeom>
          <a:solidFill>
            <a:srgbClr val="D4B8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63BB3B9-1D9F-3C54-9D0F-F172992A08E1}"/>
              </a:ext>
            </a:extLst>
          </p:cNvPr>
          <p:cNvSpPr txBox="1"/>
          <p:nvPr/>
        </p:nvSpPr>
        <p:spPr>
          <a:xfrm>
            <a:off x="881714" y="270430"/>
            <a:ext cx="1386924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Figure 2</a:t>
            </a: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3F8FE7FD-D14F-B8F2-6595-91E59E0DAE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932416"/>
            <a:ext cx="7772400" cy="5629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5386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[R] 1">
            <a:extLst>
              <a:ext uri="{FF2B5EF4-FFF2-40B4-BE49-F238E27FC236}">
                <a16:creationId xmlns:a16="http://schemas.microsoft.com/office/drawing/2014/main" id="{7D768412-55F5-9D89-40BA-711EA115D90B}"/>
              </a:ext>
            </a:extLst>
          </p:cNvPr>
          <p:cNvCxnSpPr>
            <a:cxnSpLocks/>
          </p:cNvCxnSpPr>
          <p:nvPr/>
        </p:nvCxnSpPr>
        <p:spPr>
          <a:xfrm>
            <a:off x="985391" y="640080"/>
            <a:ext cx="10037450" cy="0"/>
          </a:xfrm>
          <a:prstGeom prst="line">
            <a:avLst/>
          </a:prstGeom>
          <a:ln w="31750">
            <a:solidFill>
              <a:srgbClr val="D4B8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C0AAAD9D-3A69-83F2-96EA-B346955BAE69}"/>
              </a:ext>
            </a:extLst>
          </p:cNvPr>
          <p:cNvSpPr txBox="1"/>
          <p:nvPr/>
        </p:nvSpPr>
        <p:spPr>
          <a:xfrm>
            <a:off x="10951381" y="439759"/>
            <a:ext cx="4029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1200" dirty="0">
                <a:solidFill>
                  <a:srgbClr val="564A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  <a:endParaRPr kumimoji="1" lang="ko-KR" altLang="en-US" dirty="0">
              <a:solidFill>
                <a:srgbClr val="564A3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924840-7AE3-C90B-5360-1DF8E7E0C716}"/>
              </a:ext>
            </a:extLst>
          </p:cNvPr>
          <p:cNvSpPr txBox="1"/>
          <p:nvPr/>
        </p:nvSpPr>
        <p:spPr>
          <a:xfrm>
            <a:off x="881714" y="270430"/>
            <a:ext cx="2058256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Visualization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17A8575-B36D-B103-D84B-B7256BBBA002}"/>
              </a:ext>
            </a:extLst>
          </p:cNvPr>
          <p:cNvSpPr/>
          <p:nvPr/>
        </p:nvSpPr>
        <p:spPr>
          <a:xfrm>
            <a:off x="586476" y="351265"/>
            <a:ext cx="288000" cy="288814"/>
          </a:xfrm>
          <a:prstGeom prst="rect">
            <a:avLst/>
          </a:prstGeom>
          <a:solidFill>
            <a:srgbClr val="D4B8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B8D8FA5-F3D4-991A-1CB9-4B942EB61974}"/>
              </a:ext>
            </a:extLst>
          </p:cNvPr>
          <p:cNvSpPr txBox="1"/>
          <p:nvPr/>
        </p:nvSpPr>
        <p:spPr>
          <a:xfrm>
            <a:off x="773824" y="950869"/>
            <a:ext cx="9997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b="1" dirty="0">
                <a:solidFill>
                  <a:srgbClr val="435E50"/>
                </a:solidFill>
                <a:latin typeface="Arial" panose="020B0604020202020204" pitchFamily="34" charset="0"/>
                <a:ea typeface="함초롬돋움" panose="020B0604000101010101" pitchFamily="50" charset="-127"/>
                <a:cs typeface="Arial" panose="020B0604020202020204" pitchFamily="34" charset="0"/>
              </a:rPr>
              <a:t>Ecological drivers of treatment groups</a:t>
            </a:r>
            <a:r>
              <a:rPr lang="en-US" altLang="ko-KR" sz="1600" b="1" dirty="0">
                <a:solidFill>
                  <a:srgbClr val="435E50"/>
                </a:solidFill>
                <a:latin typeface="Arial" panose="020B0604020202020204" pitchFamily="34" charset="0"/>
                <a:ea typeface="함초롬돋움" panose="020B0604000101010101" pitchFamily="50" charset="-127"/>
                <a:cs typeface="Arial" panose="020B0604020202020204" pitchFamily="34" charset="0"/>
              </a:rPr>
              <a:t> (see 6-3)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D8F5E41-8448-3E04-97B8-3728514660C7}"/>
              </a:ext>
            </a:extLst>
          </p:cNvPr>
          <p:cNvSpPr txBox="1"/>
          <p:nvPr/>
        </p:nvSpPr>
        <p:spPr>
          <a:xfrm>
            <a:off x="1176609" y="1918284"/>
            <a:ext cx="97747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1. Parse data from the result</a:t>
            </a:r>
            <a:r>
              <a:rPr lang="en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(see 6-3-1)</a:t>
            </a:r>
            <a:endParaRPr lang="en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413787-BBBA-42BA-BD7F-AA4C76914DC9}"/>
              </a:ext>
            </a:extLst>
          </p:cNvPr>
          <p:cNvSpPr txBox="1"/>
          <p:nvPr/>
        </p:nvSpPr>
        <p:spPr>
          <a:xfrm>
            <a:off x="1417320" y="2505369"/>
            <a:ext cx="953406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bac.phylo.treat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&lt;-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read.csv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("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Test.ProcessImportance_EachGroup.csv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")</a:t>
            </a:r>
          </a:p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head(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bac.phylo.treat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F876DEA-A1F8-330E-F033-C5ABFA63F6BD}"/>
              </a:ext>
            </a:extLst>
          </p:cNvPr>
          <p:cNvSpPr/>
          <p:nvPr/>
        </p:nvSpPr>
        <p:spPr>
          <a:xfrm>
            <a:off x="1287393" y="2347402"/>
            <a:ext cx="9770984" cy="924444"/>
          </a:xfrm>
          <a:prstGeom prst="rect">
            <a:avLst/>
          </a:prstGeom>
          <a:noFill/>
          <a:ln w="31750">
            <a:solidFill>
              <a:srgbClr val="564A3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AD061FC-C94E-6C1B-ADC3-D5054274A5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7391" y="3506507"/>
            <a:ext cx="9770985" cy="164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853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[R] 1">
            <a:extLst>
              <a:ext uri="{FF2B5EF4-FFF2-40B4-BE49-F238E27FC236}">
                <a16:creationId xmlns:a16="http://schemas.microsoft.com/office/drawing/2014/main" id="{7D768412-55F5-9D89-40BA-711EA115D90B}"/>
              </a:ext>
            </a:extLst>
          </p:cNvPr>
          <p:cNvCxnSpPr>
            <a:cxnSpLocks/>
          </p:cNvCxnSpPr>
          <p:nvPr/>
        </p:nvCxnSpPr>
        <p:spPr>
          <a:xfrm>
            <a:off x="985391" y="640080"/>
            <a:ext cx="10037450" cy="0"/>
          </a:xfrm>
          <a:prstGeom prst="line">
            <a:avLst/>
          </a:prstGeom>
          <a:ln w="31750">
            <a:solidFill>
              <a:srgbClr val="D4B8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C0AAAD9D-3A69-83F2-96EA-B346955BAE69}"/>
              </a:ext>
            </a:extLst>
          </p:cNvPr>
          <p:cNvSpPr txBox="1"/>
          <p:nvPr/>
        </p:nvSpPr>
        <p:spPr>
          <a:xfrm>
            <a:off x="10951381" y="439759"/>
            <a:ext cx="4029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1200" dirty="0">
                <a:solidFill>
                  <a:srgbClr val="564A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  <a:endParaRPr kumimoji="1" lang="ko-KR" altLang="en-US" dirty="0">
              <a:solidFill>
                <a:srgbClr val="564A3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924840-7AE3-C90B-5360-1DF8E7E0C716}"/>
              </a:ext>
            </a:extLst>
          </p:cNvPr>
          <p:cNvSpPr txBox="1"/>
          <p:nvPr/>
        </p:nvSpPr>
        <p:spPr>
          <a:xfrm>
            <a:off x="881714" y="270430"/>
            <a:ext cx="2058256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Visualization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17A8575-B36D-B103-D84B-B7256BBBA002}"/>
              </a:ext>
            </a:extLst>
          </p:cNvPr>
          <p:cNvSpPr/>
          <p:nvPr/>
        </p:nvSpPr>
        <p:spPr>
          <a:xfrm>
            <a:off x="586476" y="351265"/>
            <a:ext cx="288000" cy="288814"/>
          </a:xfrm>
          <a:prstGeom prst="rect">
            <a:avLst/>
          </a:prstGeom>
          <a:solidFill>
            <a:srgbClr val="D4B8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B8D8FA5-F3D4-991A-1CB9-4B942EB61974}"/>
              </a:ext>
            </a:extLst>
          </p:cNvPr>
          <p:cNvSpPr txBox="1"/>
          <p:nvPr/>
        </p:nvSpPr>
        <p:spPr>
          <a:xfrm>
            <a:off x="773824" y="950869"/>
            <a:ext cx="9997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b="1" dirty="0">
                <a:solidFill>
                  <a:srgbClr val="435E50"/>
                </a:solidFill>
                <a:latin typeface="Arial" panose="020B0604020202020204" pitchFamily="34" charset="0"/>
                <a:ea typeface="함초롬돋움" panose="020B0604000101010101" pitchFamily="50" charset="-127"/>
                <a:cs typeface="Arial" panose="020B0604020202020204" pitchFamily="34" charset="0"/>
              </a:rPr>
              <a:t>Ecological drivers of treatment groups</a:t>
            </a:r>
            <a:endParaRPr lang="en-US" altLang="ko-KR" sz="1600" b="1" dirty="0">
              <a:solidFill>
                <a:srgbClr val="435E50"/>
              </a:solidFill>
              <a:latin typeface="Arial" panose="020B0604020202020204" pitchFamily="34" charset="0"/>
              <a:ea typeface="함초롬돋움" panose="020B0604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99D326-8BBF-7FF7-F41A-BDE7BA184DBD}"/>
              </a:ext>
            </a:extLst>
          </p:cNvPr>
          <p:cNvSpPr txBox="1"/>
          <p:nvPr/>
        </p:nvSpPr>
        <p:spPr>
          <a:xfrm>
            <a:off x="1417320" y="1772074"/>
            <a:ext cx="953406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bac.phylo.treat.melt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&lt;- reshape2::melt(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bac.phylo.treat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head(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bac.phylo.treat.melt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29986FB-234B-7B57-D87F-391FAD582136}"/>
              </a:ext>
            </a:extLst>
          </p:cNvPr>
          <p:cNvSpPr/>
          <p:nvPr/>
        </p:nvSpPr>
        <p:spPr>
          <a:xfrm>
            <a:off x="1287393" y="1704455"/>
            <a:ext cx="9770984" cy="781569"/>
          </a:xfrm>
          <a:prstGeom prst="rect">
            <a:avLst/>
          </a:prstGeom>
          <a:noFill/>
          <a:ln w="31750">
            <a:solidFill>
              <a:srgbClr val="564A3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007ED1-3FDF-7102-5048-721F5F83EDBF}"/>
              </a:ext>
            </a:extLst>
          </p:cNvPr>
          <p:cNvSpPr txBox="1"/>
          <p:nvPr/>
        </p:nvSpPr>
        <p:spPr>
          <a:xfrm>
            <a:off x="1176609" y="1318202"/>
            <a:ext cx="97747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2. Melt a data frame (make a long data frame object)</a:t>
            </a:r>
            <a:r>
              <a:rPr lang="en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 (see 6-3-2)</a:t>
            </a:r>
            <a:endParaRPr lang="en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90D18E6-10C5-353B-7171-9A15E0D1C1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7392" y="2545809"/>
            <a:ext cx="9770983" cy="164233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9FB7A59-6DBA-F615-091A-D631D2B45364}"/>
              </a:ext>
            </a:extLst>
          </p:cNvPr>
          <p:cNvSpPr txBox="1"/>
          <p:nvPr/>
        </p:nvSpPr>
        <p:spPr>
          <a:xfrm>
            <a:off x="1417319" y="4315549"/>
            <a:ext cx="953406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names(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bac.phylo.treat.melt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)[4] &lt;- "Index"</a:t>
            </a:r>
          </a:p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names(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bac.phylo.treat.melt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)[5] &lt;- "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RelImportance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D99738B-9050-6EE7-19E6-C44F00B47D96}"/>
              </a:ext>
            </a:extLst>
          </p:cNvPr>
          <p:cNvSpPr/>
          <p:nvPr/>
        </p:nvSpPr>
        <p:spPr>
          <a:xfrm>
            <a:off x="1287392" y="4247930"/>
            <a:ext cx="9770984" cy="781569"/>
          </a:xfrm>
          <a:prstGeom prst="rect">
            <a:avLst/>
          </a:prstGeom>
          <a:noFill/>
          <a:ln w="31750">
            <a:solidFill>
              <a:srgbClr val="564A3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EC97C563-93E8-D52E-51CF-FBF9CFDE57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7391" y="5097117"/>
            <a:ext cx="9770979" cy="1642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6086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[R] 1">
            <a:extLst>
              <a:ext uri="{FF2B5EF4-FFF2-40B4-BE49-F238E27FC236}">
                <a16:creationId xmlns:a16="http://schemas.microsoft.com/office/drawing/2014/main" id="{7D768412-55F5-9D89-40BA-711EA115D90B}"/>
              </a:ext>
            </a:extLst>
          </p:cNvPr>
          <p:cNvCxnSpPr>
            <a:cxnSpLocks/>
          </p:cNvCxnSpPr>
          <p:nvPr/>
        </p:nvCxnSpPr>
        <p:spPr>
          <a:xfrm>
            <a:off x="985391" y="640080"/>
            <a:ext cx="10037450" cy="0"/>
          </a:xfrm>
          <a:prstGeom prst="line">
            <a:avLst/>
          </a:prstGeom>
          <a:ln w="31750">
            <a:solidFill>
              <a:srgbClr val="D4B8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C0AAAD9D-3A69-83F2-96EA-B346955BAE69}"/>
              </a:ext>
            </a:extLst>
          </p:cNvPr>
          <p:cNvSpPr txBox="1"/>
          <p:nvPr/>
        </p:nvSpPr>
        <p:spPr>
          <a:xfrm>
            <a:off x="10951381" y="439759"/>
            <a:ext cx="4029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1200" dirty="0">
                <a:solidFill>
                  <a:srgbClr val="564A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</a:t>
            </a:r>
            <a:endParaRPr kumimoji="1" lang="ko-KR" altLang="en-US" dirty="0">
              <a:solidFill>
                <a:srgbClr val="564A3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924840-7AE3-C90B-5360-1DF8E7E0C716}"/>
              </a:ext>
            </a:extLst>
          </p:cNvPr>
          <p:cNvSpPr txBox="1"/>
          <p:nvPr/>
        </p:nvSpPr>
        <p:spPr>
          <a:xfrm>
            <a:off x="881714" y="270430"/>
            <a:ext cx="2058256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Visualization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17A8575-B36D-B103-D84B-B7256BBBA002}"/>
              </a:ext>
            </a:extLst>
          </p:cNvPr>
          <p:cNvSpPr/>
          <p:nvPr/>
        </p:nvSpPr>
        <p:spPr>
          <a:xfrm>
            <a:off x="586476" y="351265"/>
            <a:ext cx="288000" cy="288814"/>
          </a:xfrm>
          <a:prstGeom prst="rect">
            <a:avLst/>
          </a:prstGeom>
          <a:solidFill>
            <a:srgbClr val="D4B8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B8D8FA5-F3D4-991A-1CB9-4B942EB61974}"/>
              </a:ext>
            </a:extLst>
          </p:cNvPr>
          <p:cNvSpPr txBox="1"/>
          <p:nvPr/>
        </p:nvSpPr>
        <p:spPr>
          <a:xfrm>
            <a:off x="773824" y="950869"/>
            <a:ext cx="9997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b="1" dirty="0">
                <a:solidFill>
                  <a:srgbClr val="435E50"/>
                </a:solidFill>
                <a:latin typeface="Arial" panose="020B0604020202020204" pitchFamily="34" charset="0"/>
                <a:ea typeface="함초롬돋움" panose="020B0604000101010101" pitchFamily="50" charset="-127"/>
                <a:cs typeface="Arial" panose="020B0604020202020204" pitchFamily="34" charset="0"/>
              </a:rPr>
              <a:t>Ecological drivers of treatment groups</a:t>
            </a:r>
            <a:endParaRPr lang="en-US" altLang="ko-KR" sz="1600" b="1" dirty="0">
              <a:solidFill>
                <a:srgbClr val="435E50"/>
              </a:solidFill>
              <a:latin typeface="Arial" panose="020B0604020202020204" pitchFamily="34" charset="0"/>
              <a:ea typeface="함초롬돋움" panose="020B0604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99D326-8BBF-7FF7-F41A-BDE7BA184DBD}"/>
              </a:ext>
            </a:extLst>
          </p:cNvPr>
          <p:cNvSpPr txBox="1"/>
          <p:nvPr/>
        </p:nvSpPr>
        <p:spPr>
          <a:xfrm>
            <a:off x="1417320" y="2696687"/>
            <a:ext cx="953406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bac.phylo.treat.melt$Index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&lt;- factor(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bac.phylo.treat.melt$Index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, levels = rev(c("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HoS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","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HeS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","DL","HD","DR")))</a:t>
            </a:r>
          </a:p>
          <a:p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group.list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&lt;-unique(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bac.phylo.treat.melt$Group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group.list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bac.phylo.treat.melt$Group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&lt;- factor(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bac.phylo.treat.melt$Group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, levels = 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group.list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29986FB-234B-7B57-D87F-391FAD582136}"/>
              </a:ext>
            </a:extLst>
          </p:cNvPr>
          <p:cNvSpPr/>
          <p:nvPr/>
        </p:nvSpPr>
        <p:spPr>
          <a:xfrm>
            <a:off x="1287393" y="2090223"/>
            <a:ext cx="9770984" cy="2266693"/>
          </a:xfrm>
          <a:prstGeom prst="rect">
            <a:avLst/>
          </a:prstGeom>
          <a:noFill/>
          <a:ln w="31750">
            <a:solidFill>
              <a:srgbClr val="564A3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007ED1-3FDF-7102-5048-721F5F83EDBF}"/>
              </a:ext>
            </a:extLst>
          </p:cNvPr>
          <p:cNvSpPr txBox="1"/>
          <p:nvPr/>
        </p:nvSpPr>
        <p:spPr>
          <a:xfrm>
            <a:off x="1176609" y="1561093"/>
            <a:ext cx="97747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2. Melt a data frame (make a long data frame object)</a:t>
            </a:r>
            <a:r>
              <a:rPr lang="en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 (see 6-3-2)</a:t>
            </a:r>
            <a:endParaRPr lang="en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275AF5A9-898C-6966-4EA2-9D8A75EDCA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7392" y="4493608"/>
            <a:ext cx="9770983" cy="84884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E87804-DA6F-23EC-BB37-3B5332DDFE92}"/>
              </a:ext>
            </a:extLst>
          </p:cNvPr>
          <p:cNvSpPr txBox="1"/>
          <p:nvPr/>
        </p:nvSpPr>
        <p:spPr>
          <a:xfrm>
            <a:off x="1473789" y="2284854"/>
            <a:ext cx="97747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### A</a:t>
            </a:r>
            <a:r>
              <a:rPr lang="en-US" altLang="ko-KR" b="1" dirty="0" err="1">
                <a:latin typeface="Arial" panose="020B0604020202020204" pitchFamily="34" charset="0"/>
                <a:cs typeface="Arial" panose="020B0604020202020204" pitchFamily="34" charset="0"/>
              </a:rPr>
              <a:t>rrange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 the values prior to plotting</a:t>
            </a:r>
            <a:endParaRPr lang="en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66186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[R] 1">
            <a:extLst>
              <a:ext uri="{FF2B5EF4-FFF2-40B4-BE49-F238E27FC236}">
                <a16:creationId xmlns:a16="http://schemas.microsoft.com/office/drawing/2014/main" id="{7D768412-55F5-9D89-40BA-711EA115D90B}"/>
              </a:ext>
            </a:extLst>
          </p:cNvPr>
          <p:cNvCxnSpPr>
            <a:cxnSpLocks/>
          </p:cNvCxnSpPr>
          <p:nvPr/>
        </p:nvCxnSpPr>
        <p:spPr>
          <a:xfrm>
            <a:off x="985391" y="640080"/>
            <a:ext cx="10037450" cy="0"/>
          </a:xfrm>
          <a:prstGeom prst="line">
            <a:avLst/>
          </a:prstGeom>
          <a:ln w="31750">
            <a:solidFill>
              <a:srgbClr val="D4B8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C0AAAD9D-3A69-83F2-96EA-B346955BAE69}"/>
              </a:ext>
            </a:extLst>
          </p:cNvPr>
          <p:cNvSpPr txBox="1"/>
          <p:nvPr/>
        </p:nvSpPr>
        <p:spPr>
          <a:xfrm>
            <a:off x="10951381" y="439759"/>
            <a:ext cx="4029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1200" dirty="0">
                <a:solidFill>
                  <a:srgbClr val="564A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  <a:endParaRPr kumimoji="1" lang="ko-KR" altLang="en-US" dirty="0">
              <a:solidFill>
                <a:srgbClr val="564A3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924840-7AE3-C90B-5360-1DF8E7E0C716}"/>
              </a:ext>
            </a:extLst>
          </p:cNvPr>
          <p:cNvSpPr txBox="1"/>
          <p:nvPr/>
        </p:nvSpPr>
        <p:spPr>
          <a:xfrm>
            <a:off x="881714" y="270430"/>
            <a:ext cx="2058256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Visualization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17A8575-B36D-B103-D84B-B7256BBBA002}"/>
              </a:ext>
            </a:extLst>
          </p:cNvPr>
          <p:cNvSpPr/>
          <p:nvPr/>
        </p:nvSpPr>
        <p:spPr>
          <a:xfrm>
            <a:off x="586476" y="351265"/>
            <a:ext cx="288000" cy="288814"/>
          </a:xfrm>
          <a:prstGeom prst="rect">
            <a:avLst/>
          </a:prstGeom>
          <a:solidFill>
            <a:srgbClr val="D4B8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B8D8FA5-F3D4-991A-1CB9-4B942EB61974}"/>
              </a:ext>
            </a:extLst>
          </p:cNvPr>
          <p:cNvSpPr txBox="1"/>
          <p:nvPr/>
        </p:nvSpPr>
        <p:spPr>
          <a:xfrm>
            <a:off x="773824" y="950869"/>
            <a:ext cx="9997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b="1" dirty="0">
                <a:solidFill>
                  <a:srgbClr val="435E50"/>
                </a:solidFill>
                <a:latin typeface="Arial" panose="020B0604020202020204" pitchFamily="34" charset="0"/>
                <a:ea typeface="함초롬돋움" panose="020B0604000101010101" pitchFamily="50" charset="-127"/>
                <a:cs typeface="Arial" panose="020B0604020202020204" pitchFamily="34" charset="0"/>
              </a:rPr>
              <a:t>Ecological drivers of treatment groups</a:t>
            </a:r>
            <a:endParaRPr lang="en-US" altLang="ko-KR" sz="1600" b="1" dirty="0">
              <a:solidFill>
                <a:srgbClr val="435E50"/>
              </a:solidFill>
              <a:latin typeface="Arial" panose="020B0604020202020204" pitchFamily="34" charset="0"/>
              <a:ea typeface="함초롬돋움" panose="020B0604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413787-BBBA-42BA-BD7F-AA4C76914DC9}"/>
              </a:ext>
            </a:extLst>
          </p:cNvPr>
          <p:cNvSpPr txBox="1"/>
          <p:nvPr/>
        </p:nvSpPr>
        <p:spPr>
          <a:xfrm>
            <a:off x="1417320" y="1800357"/>
            <a:ext cx="9534061" cy="47705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ggplot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bac.phylo.treat.melt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aes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(x=Group, y =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RelImportance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, fill = Index)) + </a:t>
            </a:r>
          </a:p>
          <a:p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geom_bar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(stat="identity", width = 0.8, position = 'stack') +</a:t>
            </a:r>
          </a:p>
          <a:p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scale_fill_manual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(values = c("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HoS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"= "#3c93c2","HeS" = "#9ec9e2",</a:t>
            </a:r>
          </a:p>
          <a:p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       "DL" = "#fcde9c", "HD" = "#feb24c",</a:t>
            </a:r>
          </a:p>
          <a:p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       "DR"="#fc4e2a")) +</a:t>
            </a:r>
          </a:p>
          <a:p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</a:p>
          <a:p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xlab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('')+ theme(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aspect.ratio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= 1) + </a:t>
            </a:r>
          </a:p>
          <a:p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ylab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("Relative importance \n") +</a:t>
            </a:r>
          </a:p>
          <a:p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 guides(fill =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guide_legend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nrow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= 5,reverse = F))+</a:t>
            </a:r>
          </a:p>
          <a:p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 theme(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legend.position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="right") +</a:t>
            </a:r>
          </a:p>
          <a:p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 theme(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plot.title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element_text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(size = 20,hjust = 0.5, face='bold')) + </a:t>
            </a:r>
          </a:p>
          <a:p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 theme(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axis.title.x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element_text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(size = 15,hjust = 0.5, face='bold')) + </a:t>
            </a:r>
          </a:p>
          <a:p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 theme(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axis.title.y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element_text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(size = 13,hjust = 0.5, face='bold')) + </a:t>
            </a:r>
          </a:p>
          <a:p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 theme(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axis.text.x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element_text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(angle = 90,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hjust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= 1,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vjust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=0.4,size=12, face='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bold',color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='black'))+</a:t>
            </a:r>
          </a:p>
          <a:p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 theme(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axis.text.y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element_text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(size=15, face='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bold',color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='black'))+</a:t>
            </a:r>
          </a:p>
          <a:p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scale_y_continuous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(breaks=seq(0,1,0.2))+</a:t>
            </a:r>
          </a:p>
          <a:p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 theme(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panel.grid.major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element_blank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()) +</a:t>
            </a:r>
          </a:p>
          <a:p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 theme(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panel.grid.minor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element_blank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(),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panel.background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element_blank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(),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panel.border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element_blank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(),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plot.background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element_blank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())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F876DEA-A1F8-330E-F033-C5ABFA63F6BD}"/>
              </a:ext>
            </a:extLst>
          </p:cNvPr>
          <p:cNvSpPr/>
          <p:nvPr/>
        </p:nvSpPr>
        <p:spPr>
          <a:xfrm>
            <a:off x="1287393" y="1747319"/>
            <a:ext cx="9770984" cy="4840251"/>
          </a:xfrm>
          <a:prstGeom prst="rect">
            <a:avLst/>
          </a:prstGeom>
          <a:noFill/>
          <a:ln w="31750">
            <a:solidFill>
              <a:srgbClr val="564A3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303CC6-9B89-50E7-0664-8DF06A9FE0BB}"/>
              </a:ext>
            </a:extLst>
          </p:cNvPr>
          <p:cNvSpPr txBox="1"/>
          <p:nvPr/>
        </p:nvSpPr>
        <p:spPr>
          <a:xfrm>
            <a:off x="1176609" y="1318202"/>
            <a:ext cx="97747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3. Make a plot </a:t>
            </a:r>
            <a:r>
              <a:rPr lang="en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(see 6-3-3)</a:t>
            </a:r>
            <a:endParaRPr lang="en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32990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71FB758A-1A3C-853B-0839-C2D98970BDFF}"/>
              </a:ext>
            </a:extLst>
          </p:cNvPr>
          <p:cNvCxnSpPr>
            <a:cxnSpLocks/>
          </p:cNvCxnSpPr>
          <p:nvPr/>
        </p:nvCxnSpPr>
        <p:spPr>
          <a:xfrm>
            <a:off x="985391" y="640080"/>
            <a:ext cx="10037450" cy="0"/>
          </a:xfrm>
          <a:prstGeom prst="line">
            <a:avLst/>
          </a:prstGeom>
          <a:ln w="31750">
            <a:solidFill>
              <a:srgbClr val="D4B8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E491920-5358-47AC-28DF-7F5E24231A00}"/>
              </a:ext>
            </a:extLst>
          </p:cNvPr>
          <p:cNvSpPr txBox="1"/>
          <p:nvPr/>
        </p:nvSpPr>
        <p:spPr>
          <a:xfrm>
            <a:off x="10951381" y="439759"/>
            <a:ext cx="4029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1200" dirty="0">
                <a:solidFill>
                  <a:srgbClr val="564A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</a:t>
            </a:r>
            <a:endParaRPr kumimoji="1" lang="ko-KR" altLang="en-US" dirty="0">
              <a:solidFill>
                <a:srgbClr val="564A3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B16D18E-4C03-40B8-7677-8979732B23A0}"/>
              </a:ext>
            </a:extLst>
          </p:cNvPr>
          <p:cNvSpPr txBox="1"/>
          <p:nvPr/>
        </p:nvSpPr>
        <p:spPr>
          <a:xfrm>
            <a:off x="881713" y="270430"/>
            <a:ext cx="2961081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Further application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94040CF-151F-790B-2F1F-DC1A919C305B}"/>
              </a:ext>
            </a:extLst>
          </p:cNvPr>
          <p:cNvSpPr/>
          <p:nvPr/>
        </p:nvSpPr>
        <p:spPr>
          <a:xfrm>
            <a:off x="586476" y="351265"/>
            <a:ext cx="288000" cy="288814"/>
          </a:xfrm>
          <a:prstGeom prst="rect">
            <a:avLst/>
          </a:prstGeom>
          <a:solidFill>
            <a:srgbClr val="D4B8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52ED00A-51C6-5251-2024-C84FF89C86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9141" y="954705"/>
            <a:ext cx="5294856" cy="5814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0832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[R] 1">
            <a:extLst>
              <a:ext uri="{FF2B5EF4-FFF2-40B4-BE49-F238E27FC236}">
                <a16:creationId xmlns:a16="http://schemas.microsoft.com/office/drawing/2014/main" id="{7D768412-55F5-9D89-40BA-711EA115D90B}"/>
              </a:ext>
            </a:extLst>
          </p:cNvPr>
          <p:cNvCxnSpPr>
            <a:cxnSpLocks/>
          </p:cNvCxnSpPr>
          <p:nvPr/>
        </p:nvCxnSpPr>
        <p:spPr>
          <a:xfrm>
            <a:off x="985391" y="640080"/>
            <a:ext cx="10037450" cy="0"/>
          </a:xfrm>
          <a:prstGeom prst="line">
            <a:avLst/>
          </a:prstGeom>
          <a:ln w="31750">
            <a:solidFill>
              <a:srgbClr val="D4B8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C0AAAD9D-3A69-83F2-96EA-B346955BAE69}"/>
              </a:ext>
            </a:extLst>
          </p:cNvPr>
          <p:cNvSpPr txBox="1"/>
          <p:nvPr/>
        </p:nvSpPr>
        <p:spPr>
          <a:xfrm>
            <a:off x="10951381" y="439759"/>
            <a:ext cx="4029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1200" dirty="0">
                <a:solidFill>
                  <a:srgbClr val="564A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</a:t>
            </a:r>
            <a:endParaRPr kumimoji="1" lang="ko-KR" altLang="en-US" dirty="0">
              <a:solidFill>
                <a:srgbClr val="564A3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924840-7AE3-C90B-5360-1DF8E7E0C716}"/>
              </a:ext>
            </a:extLst>
          </p:cNvPr>
          <p:cNvSpPr txBox="1"/>
          <p:nvPr/>
        </p:nvSpPr>
        <p:spPr>
          <a:xfrm>
            <a:off x="881714" y="270430"/>
            <a:ext cx="2058256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Visualization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17A8575-B36D-B103-D84B-B7256BBBA002}"/>
              </a:ext>
            </a:extLst>
          </p:cNvPr>
          <p:cNvSpPr/>
          <p:nvPr/>
        </p:nvSpPr>
        <p:spPr>
          <a:xfrm>
            <a:off x="586476" y="351265"/>
            <a:ext cx="288000" cy="288814"/>
          </a:xfrm>
          <a:prstGeom prst="rect">
            <a:avLst/>
          </a:prstGeom>
          <a:solidFill>
            <a:srgbClr val="D4B8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B8D8FA5-F3D4-991A-1CB9-4B942EB61974}"/>
              </a:ext>
            </a:extLst>
          </p:cNvPr>
          <p:cNvSpPr txBox="1"/>
          <p:nvPr/>
        </p:nvSpPr>
        <p:spPr>
          <a:xfrm>
            <a:off x="773824" y="950869"/>
            <a:ext cx="9997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b="1" dirty="0">
                <a:solidFill>
                  <a:srgbClr val="435E50"/>
                </a:solidFill>
                <a:latin typeface="Arial" panose="020B0604020202020204" pitchFamily="34" charset="0"/>
                <a:ea typeface="함초롬돋움" panose="020B0604000101010101" pitchFamily="50" charset="-127"/>
                <a:cs typeface="Arial" panose="020B0604020202020204" pitchFamily="34" charset="0"/>
              </a:rPr>
              <a:t>Ecological drivers of treatment groups and each bin</a:t>
            </a:r>
            <a:r>
              <a:rPr lang="en-US" altLang="ko-KR" sz="1600" b="1" dirty="0">
                <a:solidFill>
                  <a:srgbClr val="435E50"/>
                </a:solidFill>
                <a:latin typeface="Arial" panose="020B0604020202020204" pitchFamily="34" charset="0"/>
                <a:ea typeface="함초롬돋움" panose="020B0604000101010101" pitchFamily="50" charset="-127"/>
                <a:cs typeface="Arial" panose="020B0604020202020204" pitchFamily="34" charset="0"/>
              </a:rPr>
              <a:t> (see 6-4)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D8F5E41-8448-3E04-97B8-3728514660C7}"/>
              </a:ext>
            </a:extLst>
          </p:cNvPr>
          <p:cNvSpPr txBox="1"/>
          <p:nvPr/>
        </p:nvSpPr>
        <p:spPr>
          <a:xfrm>
            <a:off x="1176609" y="1918284"/>
            <a:ext cx="97747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1. Parse data from the result </a:t>
            </a:r>
            <a:r>
              <a:rPr lang="en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(see 6-4-1)</a:t>
            </a:r>
            <a:endParaRPr lang="en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413787-BBBA-42BA-BD7F-AA4C76914DC9}"/>
              </a:ext>
            </a:extLst>
          </p:cNvPr>
          <p:cNvSpPr txBox="1"/>
          <p:nvPr/>
        </p:nvSpPr>
        <p:spPr>
          <a:xfrm>
            <a:off x="1417320" y="2456382"/>
            <a:ext cx="9534061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bac.phylo.bin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&lt;-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read.csv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("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Test.ProcessImportance_EachBin_EachGroup.csv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")</a:t>
            </a:r>
          </a:p>
          <a:p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bac.phylo.bin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&lt;- 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bac.phylo.bin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[-c(1,2)]</a:t>
            </a:r>
          </a:p>
          <a:p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# remove the first and second column</a:t>
            </a:r>
          </a:p>
          <a:p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bac.phylo.bin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&lt;- subset(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bac.phylo.bin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, !(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rownames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bac.phylo.bin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) %in% </a:t>
            </a:r>
          </a:p>
          <a:p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rownames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bac.phylo.bin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[grep("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DominantProcess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",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bac.phylo.bin$Index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),]))) </a:t>
            </a:r>
          </a:p>
          <a:p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# remove rows containing the value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DominantProcess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in the column Index</a:t>
            </a:r>
          </a:p>
          <a:p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### change the class to numeric if the class of relative importance values is character</a:t>
            </a:r>
          </a:p>
          <a:p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&lt;-c(3:ncol(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bac.phylo.bin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))</a:t>
            </a:r>
          </a:p>
          <a:p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bac.phylo.bin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[, 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] &lt;- apply(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bac.phylo.bin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[ , 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], 2,function(x) 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as.numeric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as.character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(x)))</a:t>
            </a:r>
          </a:p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head(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bac.phylo.bin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F876DEA-A1F8-330E-F033-C5ABFA63F6BD}"/>
              </a:ext>
            </a:extLst>
          </p:cNvPr>
          <p:cNvSpPr/>
          <p:nvPr/>
        </p:nvSpPr>
        <p:spPr>
          <a:xfrm>
            <a:off x="1287393" y="2347401"/>
            <a:ext cx="9770984" cy="3278483"/>
          </a:xfrm>
          <a:prstGeom prst="rect">
            <a:avLst/>
          </a:prstGeom>
          <a:noFill/>
          <a:ln w="31750">
            <a:solidFill>
              <a:srgbClr val="564A3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14772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[R] 1">
            <a:extLst>
              <a:ext uri="{FF2B5EF4-FFF2-40B4-BE49-F238E27FC236}">
                <a16:creationId xmlns:a16="http://schemas.microsoft.com/office/drawing/2014/main" id="{7D768412-55F5-9D89-40BA-711EA115D90B}"/>
              </a:ext>
            </a:extLst>
          </p:cNvPr>
          <p:cNvCxnSpPr>
            <a:cxnSpLocks/>
          </p:cNvCxnSpPr>
          <p:nvPr/>
        </p:nvCxnSpPr>
        <p:spPr>
          <a:xfrm>
            <a:off x="985391" y="640080"/>
            <a:ext cx="10037450" cy="0"/>
          </a:xfrm>
          <a:prstGeom prst="line">
            <a:avLst/>
          </a:prstGeom>
          <a:ln w="31750">
            <a:solidFill>
              <a:srgbClr val="D4B8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C0AAAD9D-3A69-83F2-96EA-B346955BAE69}"/>
              </a:ext>
            </a:extLst>
          </p:cNvPr>
          <p:cNvSpPr txBox="1"/>
          <p:nvPr/>
        </p:nvSpPr>
        <p:spPr>
          <a:xfrm>
            <a:off x="10951381" y="439759"/>
            <a:ext cx="4029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1200" dirty="0">
                <a:solidFill>
                  <a:srgbClr val="564A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13</a:t>
            </a:r>
            <a:endParaRPr kumimoji="1" lang="ko-KR" altLang="en-US" dirty="0">
              <a:solidFill>
                <a:srgbClr val="564A3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924840-7AE3-C90B-5360-1DF8E7E0C716}"/>
              </a:ext>
            </a:extLst>
          </p:cNvPr>
          <p:cNvSpPr txBox="1"/>
          <p:nvPr/>
        </p:nvSpPr>
        <p:spPr>
          <a:xfrm>
            <a:off x="881714" y="270430"/>
            <a:ext cx="2058256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Visualization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17A8575-B36D-B103-D84B-B7256BBBA002}"/>
              </a:ext>
            </a:extLst>
          </p:cNvPr>
          <p:cNvSpPr/>
          <p:nvPr/>
        </p:nvSpPr>
        <p:spPr>
          <a:xfrm>
            <a:off x="586476" y="351265"/>
            <a:ext cx="288000" cy="288814"/>
          </a:xfrm>
          <a:prstGeom prst="rect">
            <a:avLst/>
          </a:prstGeom>
          <a:solidFill>
            <a:srgbClr val="D4B8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99D326-8BBF-7FF7-F41A-BDE7BA184DBD}"/>
              </a:ext>
            </a:extLst>
          </p:cNvPr>
          <p:cNvSpPr txBox="1"/>
          <p:nvPr/>
        </p:nvSpPr>
        <p:spPr>
          <a:xfrm>
            <a:off x="1417320" y="2147636"/>
            <a:ext cx="9534061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bac.phylo.bin.melt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&lt;- reshape2::melt(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bac.phylo.bin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subset(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bac.phylo.bin.melt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, value == "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NaN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") # check if there is "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NaN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" among values</a:t>
            </a:r>
          </a:p>
          <a:p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bac.phylo.bin.melt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&lt;-subset(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bac.phylo.bin.melt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, value != "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NaN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") # remove "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NaN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" when it exists</a:t>
            </a:r>
          </a:p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names(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bac.phylo.bin.melt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)[3] &lt;- "Bin"</a:t>
            </a:r>
          </a:p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names(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bac.phylo.bin.melt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)[4] &lt;- "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RelImportance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</a:p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head(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bac.phylo.bin.melt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29986FB-234B-7B57-D87F-391FAD582136}"/>
              </a:ext>
            </a:extLst>
          </p:cNvPr>
          <p:cNvSpPr/>
          <p:nvPr/>
        </p:nvSpPr>
        <p:spPr>
          <a:xfrm>
            <a:off x="1287393" y="2080017"/>
            <a:ext cx="9770984" cy="2181745"/>
          </a:xfrm>
          <a:prstGeom prst="rect">
            <a:avLst/>
          </a:prstGeom>
          <a:noFill/>
          <a:ln w="31750">
            <a:solidFill>
              <a:srgbClr val="564A3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007ED1-3FDF-7102-5048-721F5F83EDBF}"/>
              </a:ext>
            </a:extLst>
          </p:cNvPr>
          <p:cNvSpPr txBox="1"/>
          <p:nvPr/>
        </p:nvSpPr>
        <p:spPr>
          <a:xfrm>
            <a:off x="1176609" y="1579461"/>
            <a:ext cx="97747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2. Melt a data frame (make a long data frame object)</a:t>
            </a:r>
            <a:r>
              <a:rPr lang="en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 (see 6-4-2)</a:t>
            </a:r>
            <a:endParaRPr lang="en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9FAC965-8AD0-5C14-E3D1-BC3D251435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7393" y="4426194"/>
            <a:ext cx="9770984" cy="162388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2CCE1C7-D294-D2AB-5070-21D01CC642F3}"/>
              </a:ext>
            </a:extLst>
          </p:cNvPr>
          <p:cNvSpPr txBox="1"/>
          <p:nvPr/>
        </p:nvSpPr>
        <p:spPr>
          <a:xfrm>
            <a:off x="773824" y="950869"/>
            <a:ext cx="9997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b="1" dirty="0">
                <a:solidFill>
                  <a:srgbClr val="435E50"/>
                </a:solidFill>
                <a:latin typeface="Arial" panose="020B0604020202020204" pitchFamily="34" charset="0"/>
                <a:ea typeface="함초롬돋움" panose="020B0604000101010101" pitchFamily="50" charset="-127"/>
                <a:cs typeface="Arial" panose="020B0604020202020204" pitchFamily="34" charset="0"/>
              </a:rPr>
              <a:t>Ecological drivers of treatment groups and each bin</a:t>
            </a:r>
            <a:endParaRPr lang="en-US" altLang="ko-KR" sz="1600" b="1" dirty="0">
              <a:solidFill>
                <a:srgbClr val="435E50"/>
              </a:solidFill>
              <a:latin typeface="Arial" panose="020B0604020202020204" pitchFamily="34" charset="0"/>
              <a:ea typeface="함초롬돋움" panose="020B0604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46019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[R] 1">
            <a:extLst>
              <a:ext uri="{FF2B5EF4-FFF2-40B4-BE49-F238E27FC236}">
                <a16:creationId xmlns:a16="http://schemas.microsoft.com/office/drawing/2014/main" id="{7D768412-55F5-9D89-40BA-711EA115D90B}"/>
              </a:ext>
            </a:extLst>
          </p:cNvPr>
          <p:cNvCxnSpPr>
            <a:cxnSpLocks/>
          </p:cNvCxnSpPr>
          <p:nvPr/>
        </p:nvCxnSpPr>
        <p:spPr>
          <a:xfrm>
            <a:off x="985391" y="640080"/>
            <a:ext cx="10037450" cy="0"/>
          </a:xfrm>
          <a:prstGeom prst="line">
            <a:avLst/>
          </a:prstGeom>
          <a:ln w="31750">
            <a:solidFill>
              <a:srgbClr val="D4B8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C0AAAD9D-3A69-83F2-96EA-B346955BAE69}"/>
              </a:ext>
            </a:extLst>
          </p:cNvPr>
          <p:cNvSpPr txBox="1"/>
          <p:nvPr/>
        </p:nvSpPr>
        <p:spPr>
          <a:xfrm>
            <a:off x="10951381" y="439759"/>
            <a:ext cx="4029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1200" dirty="0">
                <a:solidFill>
                  <a:srgbClr val="564A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14</a:t>
            </a:r>
            <a:endParaRPr kumimoji="1" lang="ko-KR" altLang="en-US" dirty="0">
              <a:solidFill>
                <a:srgbClr val="564A3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924840-7AE3-C90B-5360-1DF8E7E0C716}"/>
              </a:ext>
            </a:extLst>
          </p:cNvPr>
          <p:cNvSpPr txBox="1"/>
          <p:nvPr/>
        </p:nvSpPr>
        <p:spPr>
          <a:xfrm>
            <a:off x="881714" y="270430"/>
            <a:ext cx="2058256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Visualization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17A8575-B36D-B103-D84B-B7256BBBA002}"/>
              </a:ext>
            </a:extLst>
          </p:cNvPr>
          <p:cNvSpPr/>
          <p:nvPr/>
        </p:nvSpPr>
        <p:spPr>
          <a:xfrm>
            <a:off x="586476" y="351265"/>
            <a:ext cx="288000" cy="288814"/>
          </a:xfrm>
          <a:prstGeom prst="rect">
            <a:avLst/>
          </a:prstGeom>
          <a:solidFill>
            <a:srgbClr val="D4B8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99D326-8BBF-7FF7-F41A-BDE7BA184DBD}"/>
              </a:ext>
            </a:extLst>
          </p:cNvPr>
          <p:cNvSpPr txBox="1"/>
          <p:nvPr/>
        </p:nvSpPr>
        <p:spPr>
          <a:xfrm>
            <a:off x="1417320" y="2762001"/>
            <a:ext cx="953406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bac.phylo.bin.melt$Bin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&lt;- factor(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bac.phylo.bin.melt$Bin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, levels = </a:t>
            </a:r>
            <a:b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                              c("bin1","bin2","bin3","bin4","bin5"))</a:t>
            </a:r>
          </a:p>
          <a:p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bac.phylo.bin.melt$Index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&lt;- factor(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bac.phylo.bin.melt$Index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, levels =  </a:t>
            </a:r>
            <a:b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                                rev(c("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HoS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","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HeS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","DL","HD","DR")))</a:t>
            </a:r>
          </a:p>
          <a:p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bac.phylo.bin.melt$Group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&lt;- factor(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bac.phylo.bin.melt$Group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, levels = 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group.list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29986FB-234B-7B57-D87F-391FAD582136}"/>
              </a:ext>
            </a:extLst>
          </p:cNvPr>
          <p:cNvSpPr/>
          <p:nvPr/>
        </p:nvSpPr>
        <p:spPr>
          <a:xfrm>
            <a:off x="1287393" y="2090223"/>
            <a:ext cx="9770984" cy="2334820"/>
          </a:xfrm>
          <a:prstGeom prst="rect">
            <a:avLst/>
          </a:prstGeom>
          <a:noFill/>
          <a:ln w="31750">
            <a:solidFill>
              <a:srgbClr val="564A3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007ED1-3FDF-7102-5048-721F5F83EDBF}"/>
              </a:ext>
            </a:extLst>
          </p:cNvPr>
          <p:cNvSpPr txBox="1"/>
          <p:nvPr/>
        </p:nvSpPr>
        <p:spPr>
          <a:xfrm>
            <a:off x="1176609" y="1561093"/>
            <a:ext cx="97747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2. Melt a data frame (make a long data frame object)</a:t>
            </a:r>
            <a:r>
              <a:rPr lang="en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 (see 6-3-2)</a:t>
            </a:r>
            <a:endParaRPr lang="en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FF68E7-F14B-9805-3255-5BFD6A6B7EAB}"/>
              </a:ext>
            </a:extLst>
          </p:cNvPr>
          <p:cNvSpPr txBox="1"/>
          <p:nvPr/>
        </p:nvSpPr>
        <p:spPr>
          <a:xfrm>
            <a:off x="773824" y="950869"/>
            <a:ext cx="9997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b="1" dirty="0">
                <a:solidFill>
                  <a:srgbClr val="435E50"/>
                </a:solidFill>
                <a:latin typeface="Arial" panose="020B0604020202020204" pitchFamily="34" charset="0"/>
                <a:ea typeface="함초롬돋움" panose="020B0604000101010101" pitchFamily="50" charset="-127"/>
                <a:cs typeface="Arial" panose="020B0604020202020204" pitchFamily="34" charset="0"/>
              </a:rPr>
              <a:t>Ecological drivers of treatment groups and each bin</a:t>
            </a:r>
            <a:endParaRPr lang="en-US" altLang="ko-KR" sz="1600" b="1" dirty="0">
              <a:solidFill>
                <a:srgbClr val="435E50"/>
              </a:solidFill>
              <a:latin typeface="Arial" panose="020B0604020202020204" pitchFamily="34" charset="0"/>
              <a:ea typeface="함초롬돋움" panose="020B0604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E2B353-8A3C-2679-7991-2F829FF460E5}"/>
              </a:ext>
            </a:extLst>
          </p:cNvPr>
          <p:cNvSpPr txBox="1"/>
          <p:nvPr/>
        </p:nvSpPr>
        <p:spPr>
          <a:xfrm>
            <a:off x="1473789" y="2268527"/>
            <a:ext cx="97747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### A</a:t>
            </a:r>
            <a:r>
              <a:rPr lang="en-US" altLang="ko-KR" b="1" dirty="0" err="1">
                <a:latin typeface="Arial" panose="020B0604020202020204" pitchFamily="34" charset="0"/>
                <a:cs typeface="Arial" panose="020B0604020202020204" pitchFamily="34" charset="0"/>
              </a:rPr>
              <a:t>rrange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 the values prior to plotting</a:t>
            </a:r>
            <a:endParaRPr lang="en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539103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[R] 1">
            <a:extLst>
              <a:ext uri="{FF2B5EF4-FFF2-40B4-BE49-F238E27FC236}">
                <a16:creationId xmlns:a16="http://schemas.microsoft.com/office/drawing/2014/main" id="{7D768412-55F5-9D89-40BA-711EA115D90B}"/>
              </a:ext>
            </a:extLst>
          </p:cNvPr>
          <p:cNvCxnSpPr>
            <a:cxnSpLocks/>
          </p:cNvCxnSpPr>
          <p:nvPr/>
        </p:nvCxnSpPr>
        <p:spPr>
          <a:xfrm>
            <a:off x="985391" y="640080"/>
            <a:ext cx="10037450" cy="0"/>
          </a:xfrm>
          <a:prstGeom prst="line">
            <a:avLst/>
          </a:prstGeom>
          <a:ln w="31750">
            <a:solidFill>
              <a:srgbClr val="D4B8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C0AAAD9D-3A69-83F2-96EA-B346955BAE69}"/>
              </a:ext>
            </a:extLst>
          </p:cNvPr>
          <p:cNvSpPr txBox="1"/>
          <p:nvPr/>
        </p:nvSpPr>
        <p:spPr>
          <a:xfrm>
            <a:off x="10951381" y="439759"/>
            <a:ext cx="4029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1200" dirty="0">
                <a:solidFill>
                  <a:srgbClr val="564A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15</a:t>
            </a:r>
            <a:endParaRPr kumimoji="1" lang="ko-KR" altLang="en-US" dirty="0">
              <a:solidFill>
                <a:srgbClr val="564A3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924840-7AE3-C90B-5360-1DF8E7E0C716}"/>
              </a:ext>
            </a:extLst>
          </p:cNvPr>
          <p:cNvSpPr txBox="1"/>
          <p:nvPr/>
        </p:nvSpPr>
        <p:spPr>
          <a:xfrm>
            <a:off x="881714" y="270430"/>
            <a:ext cx="2058256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Visualization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17A8575-B36D-B103-D84B-B7256BBBA002}"/>
              </a:ext>
            </a:extLst>
          </p:cNvPr>
          <p:cNvSpPr/>
          <p:nvPr/>
        </p:nvSpPr>
        <p:spPr>
          <a:xfrm>
            <a:off x="586476" y="351265"/>
            <a:ext cx="288000" cy="288814"/>
          </a:xfrm>
          <a:prstGeom prst="rect">
            <a:avLst/>
          </a:prstGeom>
          <a:solidFill>
            <a:srgbClr val="D4B8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B8D8FA5-F3D4-991A-1CB9-4B942EB61974}"/>
              </a:ext>
            </a:extLst>
          </p:cNvPr>
          <p:cNvSpPr txBox="1"/>
          <p:nvPr/>
        </p:nvSpPr>
        <p:spPr>
          <a:xfrm>
            <a:off x="773824" y="950869"/>
            <a:ext cx="9997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b="1" dirty="0">
                <a:solidFill>
                  <a:srgbClr val="435E50"/>
                </a:solidFill>
                <a:latin typeface="Arial" panose="020B0604020202020204" pitchFamily="34" charset="0"/>
                <a:ea typeface="함초롬돋움" panose="020B0604000101010101" pitchFamily="50" charset="-127"/>
                <a:cs typeface="Arial" panose="020B0604020202020204" pitchFamily="34" charset="0"/>
              </a:rPr>
              <a:t>Ecological drivers of treatment groups</a:t>
            </a:r>
            <a:endParaRPr lang="en-US" altLang="ko-KR" sz="1600" b="1" dirty="0">
              <a:solidFill>
                <a:srgbClr val="435E50"/>
              </a:solidFill>
              <a:latin typeface="Arial" panose="020B0604020202020204" pitchFamily="34" charset="0"/>
              <a:ea typeface="함초롬돋움" panose="020B0604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413787-BBBA-42BA-BD7F-AA4C76914DC9}"/>
              </a:ext>
            </a:extLst>
          </p:cNvPr>
          <p:cNvSpPr txBox="1"/>
          <p:nvPr/>
        </p:nvSpPr>
        <p:spPr>
          <a:xfrm>
            <a:off x="1417320" y="1865673"/>
            <a:ext cx="9534061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ggplot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bac.phylo.bin.melt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aes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(x=Bin, y =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RelImportance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, fill = Index)) + </a:t>
            </a:r>
          </a:p>
          <a:p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geom_bar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(stat="identity", width = 0.8, position = 'stack') +</a:t>
            </a:r>
          </a:p>
          <a:p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facet_wrap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(~Group,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nrow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=2)+</a:t>
            </a:r>
          </a:p>
          <a:p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scale_fill_manual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(values = c("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HoS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"= "#3c93c2","HeS" = "#9ec9e2", "DL" = "#fcde9c", "HD" = "#feb24c",</a:t>
            </a:r>
          </a:p>
          <a:p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       "DR"="#fc4e2a")) +</a:t>
            </a:r>
          </a:p>
          <a:p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xlab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('')+ theme(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aspect.ratio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= 1) + </a:t>
            </a:r>
          </a:p>
          <a:p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ylab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("Relative importance \n") +</a:t>
            </a:r>
          </a:p>
          <a:p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 guides(fill =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guide_legend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nrow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= 5,reverse = F))+</a:t>
            </a:r>
          </a:p>
          <a:p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 theme(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legend.position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="right") +</a:t>
            </a:r>
          </a:p>
          <a:p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 theme(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plot.title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element_text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(size = 20,hjust = 0.5, face='bold')) + </a:t>
            </a:r>
          </a:p>
          <a:p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 theme(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axis.title.x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element_text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(size = 15,hjust = 0.5, face='bold')) + </a:t>
            </a:r>
          </a:p>
          <a:p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 theme(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axis.title.y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element_text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(size = 13,hjust = 0.5, face='bold')) + </a:t>
            </a:r>
          </a:p>
          <a:p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 theme(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axis.text.x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element_text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(angle = 90,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hjust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= 0.5,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vjust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=0.4,size=12, face='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bold',color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='black'))+</a:t>
            </a:r>
          </a:p>
          <a:p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 theme(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axis.text.y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element_text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(size=15, face='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bold',color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='black'))+</a:t>
            </a:r>
          </a:p>
          <a:p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scale_y_continuous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(breaks=seq(0,1,0.2))+</a:t>
            </a:r>
          </a:p>
          <a:p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 theme(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panel.grid.major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element_blank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()) +</a:t>
            </a:r>
          </a:p>
          <a:p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 theme(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panel.grid.minor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element_blank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(),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panel.background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element_blank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(),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panel.border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element_blank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(),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plot.background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element_blank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())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F876DEA-A1F8-330E-F033-C5ABFA63F6BD}"/>
              </a:ext>
            </a:extLst>
          </p:cNvPr>
          <p:cNvSpPr/>
          <p:nvPr/>
        </p:nvSpPr>
        <p:spPr>
          <a:xfrm>
            <a:off x="1287393" y="1747319"/>
            <a:ext cx="9770984" cy="4840251"/>
          </a:xfrm>
          <a:prstGeom prst="rect">
            <a:avLst/>
          </a:prstGeom>
          <a:noFill/>
          <a:ln w="31750">
            <a:solidFill>
              <a:srgbClr val="564A3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303CC6-9B89-50E7-0664-8DF06A9FE0BB}"/>
              </a:ext>
            </a:extLst>
          </p:cNvPr>
          <p:cNvSpPr txBox="1"/>
          <p:nvPr/>
        </p:nvSpPr>
        <p:spPr>
          <a:xfrm>
            <a:off x="1176609" y="1318202"/>
            <a:ext cx="97747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3. Make a plot </a:t>
            </a:r>
            <a:r>
              <a:rPr lang="en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(see 6-3-3)</a:t>
            </a:r>
            <a:endParaRPr lang="en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18642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1612E992-BA71-6661-D5C5-A8B504518269}"/>
              </a:ext>
            </a:extLst>
          </p:cNvPr>
          <p:cNvCxnSpPr>
            <a:cxnSpLocks/>
          </p:cNvCxnSpPr>
          <p:nvPr/>
        </p:nvCxnSpPr>
        <p:spPr>
          <a:xfrm>
            <a:off x="985391" y="640080"/>
            <a:ext cx="10037450" cy="0"/>
          </a:xfrm>
          <a:prstGeom prst="line">
            <a:avLst/>
          </a:prstGeom>
          <a:ln w="31750">
            <a:solidFill>
              <a:srgbClr val="D4B8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84CDF58D-15F2-353A-1109-22A9C489A027}"/>
              </a:ext>
            </a:extLst>
          </p:cNvPr>
          <p:cNvSpPr txBox="1"/>
          <p:nvPr/>
        </p:nvSpPr>
        <p:spPr>
          <a:xfrm>
            <a:off x="881715" y="270430"/>
            <a:ext cx="677787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Ecological drivers (or assembly mechanisms)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12D923-9320-2E15-FF87-F73581A99668}"/>
              </a:ext>
            </a:extLst>
          </p:cNvPr>
          <p:cNvSpPr txBox="1"/>
          <p:nvPr/>
        </p:nvSpPr>
        <p:spPr>
          <a:xfrm>
            <a:off x="10951381" y="439759"/>
            <a:ext cx="4029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1200" dirty="0">
                <a:solidFill>
                  <a:srgbClr val="564A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kumimoji="1" lang="ko-KR" altLang="en-US" dirty="0">
              <a:solidFill>
                <a:srgbClr val="564A3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B80CC8C-B08B-DAFD-3888-D4F9A62A1F8D}"/>
              </a:ext>
            </a:extLst>
          </p:cNvPr>
          <p:cNvSpPr txBox="1"/>
          <p:nvPr/>
        </p:nvSpPr>
        <p:spPr>
          <a:xfrm>
            <a:off x="7895404" y="6288952"/>
            <a:ext cx="37289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latin typeface="Arial" panose="020B0604020202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(Zhou and Ning, 2017. </a:t>
            </a:r>
            <a:r>
              <a:rPr lang="en-US" altLang="ko-KR" sz="1200" i="1" dirty="0" err="1">
                <a:latin typeface="Arial" panose="020B0604020202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Microbiol</a:t>
            </a:r>
            <a:r>
              <a:rPr lang="en-US" altLang="ko-KR" sz="1200" i="1" dirty="0">
                <a:latin typeface="Arial" panose="020B0604020202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. Mol. Biol. Rev.</a:t>
            </a:r>
            <a:r>
              <a:rPr lang="en-US" altLang="ko-KR" sz="1200" dirty="0">
                <a:latin typeface="Arial" panose="020B0604020202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)</a:t>
            </a:r>
            <a:endParaRPr lang="ko-KR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5CD4A01F-B96F-2FA5-276B-A19498157F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8229" y="1488775"/>
            <a:ext cx="7513070" cy="4672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7464A2D-38C0-CC43-A6CB-58159CE48699}"/>
              </a:ext>
            </a:extLst>
          </p:cNvPr>
          <p:cNvSpPr txBox="1"/>
          <p:nvPr/>
        </p:nvSpPr>
        <p:spPr>
          <a:xfrm>
            <a:off x="773824" y="950869"/>
            <a:ext cx="9997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b="1" dirty="0">
                <a:solidFill>
                  <a:srgbClr val="435E50"/>
                </a:solidFill>
                <a:latin typeface="Arial" panose="020B0604020202020204" pitchFamily="34" charset="0"/>
                <a:ea typeface="함초롬돋움" panose="020B0604000101010101" pitchFamily="50" charset="-127"/>
                <a:cs typeface="Arial" panose="020B0604020202020204" pitchFamily="34" charset="0"/>
              </a:rPr>
              <a:t>Ecological drivers in the null model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2977D0F-0815-98ED-6DF2-2BB683E69FA0}"/>
              </a:ext>
            </a:extLst>
          </p:cNvPr>
          <p:cNvSpPr txBox="1"/>
          <p:nvPr/>
        </p:nvSpPr>
        <p:spPr>
          <a:xfrm>
            <a:off x="641072" y="2338659"/>
            <a:ext cx="149571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 dirty="0">
                <a:solidFill>
                  <a:srgbClr val="3C434F"/>
                </a:solidFill>
                <a:latin typeface="Arial" panose="020B0604020202020204" pitchFamily="34" charset="0"/>
                <a:ea typeface="함초롬돋움" panose="020B0604000101010101" pitchFamily="50" charset="-127"/>
                <a:cs typeface="Arial" panose="020B0604020202020204" pitchFamily="34" charset="0"/>
              </a:rPr>
              <a:t>Difference in microbial fitness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E38BA1-9641-01EC-831A-05AA183446FA}"/>
              </a:ext>
            </a:extLst>
          </p:cNvPr>
          <p:cNvSpPr txBox="1"/>
          <p:nvPr/>
        </p:nvSpPr>
        <p:spPr>
          <a:xfrm>
            <a:off x="641072" y="4662128"/>
            <a:ext cx="149571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 dirty="0">
                <a:solidFill>
                  <a:srgbClr val="3C434F"/>
                </a:solidFill>
                <a:latin typeface="Arial" panose="020B0604020202020204" pitchFamily="34" charset="0"/>
                <a:ea typeface="함초롬돋움" panose="020B0604000101010101" pitchFamily="50" charset="-127"/>
                <a:cs typeface="Arial" panose="020B0604020202020204" pitchFamily="34" charset="0"/>
              </a:rPr>
              <a:t>Microbial migration between local communities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BB7A736-2047-01B6-E7E5-5C673A839111}"/>
              </a:ext>
            </a:extLst>
          </p:cNvPr>
          <p:cNvSpPr txBox="1"/>
          <p:nvPr/>
        </p:nvSpPr>
        <p:spPr>
          <a:xfrm>
            <a:off x="9760373" y="4026272"/>
            <a:ext cx="149571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 dirty="0">
                <a:solidFill>
                  <a:srgbClr val="3C434F"/>
                </a:solidFill>
                <a:latin typeface="Arial" panose="020B0604020202020204" pitchFamily="34" charset="0"/>
                <a:ea typeface="함초롬돋움" panose="020B0604000101010101" pitchFamily="50" charset="-127"/>
                <a:cs typeface="Arial" panose="020B0604020202020204" pitchFamily="34" charset="0"/>
              </a:rPr>
              <a:t>Random assembly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A0F1CB0-9AF3-78D6-116C-01980434AECC}"/>
              </a:ext>
            </a:extLst>
          </p:cNvPr>
          <p:cNvSpPr txBox="1"/>
          <p:nvPr/>
        </p:nvSpPr>
        <p:spPr>
          <a:xfrm>
            <a:off x="9760373" y="2270458"/>
            <a:ext cx="197033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 dirty="0">
                <a:solidFill>
                  <a:srgbClr val="3C434F"/>
                </a:solidFill>
                <a:latin typeface="Arial" panose="020B0604020202020204" pitchFamily="34" charset="0"/>
                <a:ea typeface="함초롬돋움" panose="020B0604000101010101" pitchFamily="50" charset="-127"/>
                <a:cs typeface="Arial" panose="020B0604020202020204" pitchFamily="34" charset="0"/>
              </a:rPr>
              <a:t>Evolutionary process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79887B4-8BEA-C510-2F11-49ABAB73D972}"/>
              </a:ext>
            </a:extLst>
          </p:cNvPr>
          <p:cNvSpPr/>
          <p:nvPr/>
        </p:nvSpPr>
        <p:spPr>
          <a:xfrm>
            <a:off x="586476" y="351265"/>
            <a:ext cx="288000" cy="288814"/>
          </a:xfrm>
          <a:prstGeom prst="rect">
            <a:avLst/>
          </a:prstGeom>
          <a:solidFill>
            <a:srgbClr val="D4B8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2202032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71FB758A-1A3C-853B-0839-C2D98970BDFF}"/>
              </a:ext>
            </a:extLst>
          </p:cNvPr>
          <p:cNvCxnSpPr>
            <a:cxnSpLocks/>
          </p:cNvCxnSpPr>
          <p:nvPr/>
        </p:nvCxnSpPr>
        <p:spPr>
          <a:xfrm>
            <a:off x="985391" y="640080"/>
            <a:ext cx="10037450" cy="0"/>
          </a:xfrm>
          <a:prstGeom prst="line">
            <a:avLst/>
          </a:prstGeom>
          <a:ln w="31750">
            <a:solidFill>
              <a:srgbClr val="D4B8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E491920-5358-47AC-28DF-7F5E24231A00}"/>
              </a:ext>
            </a:extLst>
          </p:cNvPr>
          <p:cNvSpPr txBox="1"/>
          <p:nvPr/>
        </p:nvSpPr>
        <p:spPr>
          <a:xfrm>
            <a:off x="10951381" y="439759"/>
            <a:ext cx="4029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1200" dirty="0">
                <a:solidFill>
                  <a:srgbClr val="564A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16</a:t>
            </a:r>
            <a:endParaRPr kumimoji="1" lang="ko-KR" altLang="en-US" dirty="0">
              <a:solidFill>
                <a:srgbClr val="564A3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B16D18E-4C03-40B8-7677-8979732B23A0}"/>
              </a:ext>
            </a:extLst>
          </p:cNvPr>
          <p:cNvSpPr txBox="1"/>
          <p:nvPr/>
        </p:nvSpPr>
        <p:spPr>
          <a:xfrm>
            <a:off x="881713" y="270430"/>
            <a:ext cx="2961081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Further application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94040CF-151F-790B-2F1F-DC1A919C305B}"/>
              </a:ext>
            </a:extLst>
          </p:cNvPr>
          <p:cNvSpPr/>
          <p:nvPr/>
        </p:nvSpPr>
        <p:spPr>
          <a:xfrm>
            <a:off x="586476" y="351265"/>
            <a:ext cx="288000" cy="288814"/>
          </a:xfrm>
          <a:prstGeom prst="rect">
            <a:avLst/>
          </a:prstGeom>
          <a:solidFill>
            <a:srgbClr val="D4B8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0073E70-FB31-820C-7998-2FAC61276D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476" y="1223239"/>
            <a:ext cx="10443048" cy="4411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14305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1612E992-BA71-6661-D5C5-A8B504518269}"/>
              </a:ext>
            </a:extLst>
          </p:cNvPr>
          <p:cNvCxnSpPr>
            <a:cxnSpLocks/>
          </p:cNvCxnSpPr>
          <p:nvPr/>
        </p:nvCxnSpPr>
        <p:spPr>
          <a:xfrm>
            <a:off x="985391" y="640080"/>
            <a:ext cx="10037450" cy="0"/>
          </a:xfrm>
          <a:prstGeom prst="line">
            <a:avLst/>
          </a:prstGeom>
          <a:ln w="31750">
            <a:solidFill>
              <a:srgbClr val="D4B8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412D923-9320-2E15-FF87-F73581A99668}"/>
              </a:ext>
            </a:extLst>
          </p:cNvPr>
          <p:cNvSpPr txBox="1"/>
          <p:nvPr/>
        </p:nvSpPr>
        <p:spPr>
          <a:xfrm>
            <a:off x="10951381" y="439759"/>
            <a:ext cx="4029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1200" dirty="0">
                <a:solidFill>
                  <a:srgbClr val="564A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17</a:t>
            </a:r>
            <a:endParaRPr kumimoji="1" lang="ko-KR" altLang="en-US" dirty="0">
              <a:solidFill>
                <a:srgbClr val="564A3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FC70BB-A5BF-E379-8425-8DBDFB8D3BF1}"/>
              </a:ext>
            </a:extLst>
          </p:cNvPr>
          <p:cNvSpPr txBox="1"/>
          <p:nvPr/>
        </p:nvSpPr>
        <p:spPr>
          <a:xfrm>
            <a:off x="1354456" y="1989269"/>
            <a:ext cx="9601997" cy="45397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comra</a:t>
            </a:r>
            <a:r>
              <a:rPr lang="en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=comm/</a:t>
            </a:r>
            <a:r>
              <a:rPr lang="en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rowSums</a:t>
            </a:r>
            <a:r>
              <a:rPr lang="en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(comm)</a:t>
            </a:r>
          </a:p>
          <a:p>
            <a:r>
              <a:rPr lang="en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taxo.metric</a:t>
            </a:r>
            <a:r>
              <a:rPr lang="en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='bray'</a:t>
            </a:r>
          </a:p>
          <a:p>
            <a:r>
              <a:rPr lang="en" altLang="ko-KR" sz="1600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transform.method</a:t>
            </a:r>
            <a:r>
              <a:rPr lang="en" altLang="ko-KR" sz="1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='</a:t>
            </a:r>
            <a:r>
              <a:rPr lang="en" altLang="ko-KR" sz="1600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hellinger</a:t>
            </a:r>
            <a:r>
              <a:rPr lang="en" altLang="ko-KR" sz="1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</a:t>
            </a:r>
          </a:p>
          <a:p>
            <a:r>
              <a:rPr lang="en" altLang="ko-KR" sz="1600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prefixtran</a:t>
            </a:r>
            <a:r>
              <a:rPr lang="en" altLang="ko-KR" sz="1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=paste0(</a:t>
            </a:r>
            <a:r>
              <a:rPr lang="en" altLang="ko-KR" sz="1600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prefix,"hell</a:t>
            </a:r>
            <a:r>
              <a:rPr lang="en" altLang="ko-KR" sz="1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")</a:t>
            </a:r>
          </a:p>
          <a:p>
            <a:r>
              <a:rPr lang="en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omit.option</a:t>
            </a:r>
            <a:r>
              <a:rPr lang="en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= "no"</a:t>
            </a:r>
          </a:p>
          <a:p>
            <a:r>
              <a:rPr lang="en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bin.size.limit</a:t>
            </a:r>
            <a:r>
              <a:rPr lang="en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= 5</a:t>
            </a:r>
            <a:br>
              <a:rPr lang="en" altLang="ko-KR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icres</a:t>
            </a:r>
            <a:r>
              <a:rPr lang="en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&lt;- </a:t>
            </a:r>
            <a:r>
              <a:rPr lang="en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iCAMP</a:t>
            </a:r>
            <a:r>
              <a:rPr lang="en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::</a:t>
            </a:r>
            <a:r>
              <a:rPr lang="en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icamp.big</a:t>
            </a:r>
            <a:r>
              <a:rPr lang="en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(comm=</a:t>
            </a:r>
            <a:r>
              <a:rPr lang="en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comm,tree</a:t>
            </a:r>
            <a:r>
              <a:rPr lang="en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en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tree,pd.desc</a:t>
            </a:r>
            <a:r>
              <a:rPr lang="en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en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pd.big$pd.file</a:t>
            </a:r>
            <a:r>
              <a:rPr lang="en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,             </a:t>
            </a:r>
            <a:br>
              <a:rPr lang="en" altLang="ko-KR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</a:t>
            </a:r>
            <a:r>
              <a:rPr lang="en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pd.spname</a:t>
            </a:r>
            <a:r>
              <a:rPr lang="en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en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pd.big$tip.label</a:t>
            </a:r>
            <a:r>
              <a:rPr lang="en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pd.wd</a:t>
            </a:r>
            <a:r>
              <a:rPr lang="en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en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pd.big$pd.wd</a:t>
            </a:r>
            <a:r>
              <a:rPr lang="en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</a:p>
          <a:p>
            <a:r>
              <a:rPr lang="en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rand=</a:t>
            </a:r>
            <a:r>
              <a:rPr lang="en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rand.time,</a:t>
            </a:r>
            <a:r>
              <a:rPr lang="en" altLang="ko-KR" sz="1600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prefix</a:t>
            </a:r>
            <a:r>
              <a:rPr lang="en" altLang="ko-KR" sz="1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en" altLang="ko-KR" sz="1600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prefixtran</a:t>
            </a:r>
            <a:r>
              <a:rPr lang="en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,ds</a:t>
            </a:r>
            <a:r>
              <a:rPr lang="en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=0.2,</a:t>
            </a:r>
            <a:r>
              <a:rPr lang="en" altLang="ko-KR" sz="1700" dirty="0">
                <a:latin typeface="Arial" panose="020B0604020202020204" pitchFamily="34" charset="0"/>
                <a:cs typeface="Arial" panose="020B0604020202020204" pitchFamily="34" charset="0"/>
              </a:rPr>
              <a:t>pd</a:t>
            </a:r>
            <a:r>
              <a:rPr lang="en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.cut=</a:t>
            </a:r>
            <a:r>
              <a:rPr lang="en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NA,sp.check</a:t>
            </a:r>
            <a:r>
              <a:rPr lang="en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=TRUE,</a:t>
            </a:r>
          </a:p>
          <a:p>
            <a:r>
              <a:rPr lang="en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</a:t>
            </a:r>
            <a:r>
              <a:rPr lang="en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phylo.rand.scale</a:t>
            </a:r>
            <a:r>
              <a:rPr lang="en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="within.bin",</a:t>
            </a:r>
            <a:r>
              <a:rPr lang="en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taxa.rand.scale</a:t>
            </a:r>
            <a:r>
              <a:rPr lang="en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="</a:t>
            </a:r>
            <a:r>
              <a:rPr lang="en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across.all</a:t>
            </a:r>
            <a:r>
              <a:rPr lang="en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",</a:t>
            </a:r>
          </a:p>
          <a:p>
            <a:r>
              <a:rPr lang="en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</a:t>
            </a:r>
            <a:r>
              <a:rPr lang="en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phylo.metric</a:t>
            </a:r>
            <a:r>
              <a:rPr lang="en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="</a:t>
            </a:r>
            <a:r>
              <a:rPr lang="en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bMPD</a:t>
            </a:r>
            <a:r>
              <a:rPr lang="en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",</a:t>
            </a:r>
            <a:r>
              <a:rPr lang="en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sig.index</a:t>
            </a:r>
            <a:r>
              <a:rPr lang="en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="Confidence",</a:t>
            </a:r>
            <a:br>
              <a:rPr lang="en" altLang="ko-KR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</a:t>
            </a:r>
            <a:r>
              <a:rPr lang="en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bin.size.limit</a:t>
            </a:r>
            <a:r>
              <a:rPr lang="en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en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bin.size.limit,nworker</a:t>
            </a:r>
            <a:r>
              <a:rPr lang="en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en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nworker,memory.G</a:t>
            </a:r>
            <a:r>
              <a:rPr lang="en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en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memory.G</a:t>
            </a:r>
            <a:r>
              <a:rPr lang="en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</a:p>
          <a:p>
            <a:r>
              <a:rPr lang="en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</a:t>
            </a:r>
            <a:r>
              <a:rPr lang="en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rtree.save</a:t>
            </a:r>
            <a:r>
              <a:rPr lang="en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en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FALSE,detail.save</a:t>
            </a:r>
            <a:r>
              <a:rPr lang="en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en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TRUE,qp.save</a:t>
            </a:r>
            <a:r>
              <a:rPr lang="en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en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FALSE,detail.null</a:t>
            </a:r>
            <a:r>
              <a:rPr lang="en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=FALSE,                           </a:t>
            </a:r>
            <a:br>
              <a:rPr lang="en" altLang="ko-KR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</a:t>
            </a:r>
            <a:r>
              <a:rPr lang="en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ignore.zero</a:t>
            </a:r>
            <a:r>
              <a:rPr lang="en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en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TRUE,output.wd</a:t>
            </a:r>
            <a:r>
              <a:rPr lang="en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en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save.wd,correct.special</a:t>
            </a:r>
            <a:r>
              <a:rPr lang="en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=TRUE,</a:t>
            </a:r>
            <a:br>
              <a:rPr lang="en" altLang="ko-KR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</a:t>
            </a:r>
            <a:r>
              <a:rPr lang="en" altLang="ko-KR" sz="1600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unit.sum</a:t>
            </a:r>
            <a:r>
              <a:rPr lang="en" altLang="ko-KR" sz="1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en" altLang="ko-KR" sz="1600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rowSums</a:t>
            </a:r>
            <a:r>
              <a:rPr lang="en" altLang="ko-KR" sz="1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" altLang="ko-KR" sz="1600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comra</a:t>
            </a:r>
            <a:r>
              <a:rPr lang="en" altLang="ko-KR" sz="1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en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special.method</a:t>
            </a:r>
            <a:r>
              <a:rPr lang="en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="depend",</a:t>
            </a:r>
            <a:r>
              <a:rPr lang="en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ses.cut</a:t>
            </a:r>
            <a:r>
              <a:rPr lang="en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= 1.96,</a:t>
            </a:r>
            <a:br>
              <a:rPr lang="en" altLang="ko-KR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</a:t>
            </a:r>
            <a:r>
              <a:rPr lang="en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rc.cut</a:t>
            </a:r>
            <a:r>
              <a:rPr lang="en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= 0.95,conf.cut=0.975, </a:t>
            </a:r>
            <a:r>
              <a:rPr lang="en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omit.option</a:t>
            </a:r>
            <a:r>
              <a:rPr lang="en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="no",</a:t>
            </a:r>
            <a:r>
              <a:rPr lang="en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meta.ab</a:t>
            </a:r>
            <a:r>
              <a:rPr lang="en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=NULL, </a:t>
            </a:r>
            <a:br>
              <a:rPr lang="en" altLang="ko-KR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</a:t>
            </a:r>
            <a:r>
              <a:rPr lang="en" altLang="ko-KR" sz="1600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taxo.metric</a:t>
            </a:r>
            <a:r>
              <a:rPr lang="en" altLang="ko-KR" sz="1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en" altLang="ko-KR" sz="1600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taxo.metric</a:t>
            </a:r>
            <a:r>
              <a:rPr lang="en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" altLang="ko-KR" sz="1600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transform.method</a:t>
            </a:r>
            <a:r>
              <a:rPr lang="en" altLang="ko-KR" sz="1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en" altLang="ko-KR" sz="1600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transform.method</a:t>
            </a:r>
            <a:r>
              <a:rPr lang="en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</a:p>
          <a:p>
            <a:r>
              <a:rPr lang="en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</a:t>
            </a:r>
            <a:r>
              <a:rPr lang="en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logbase</a:t>
            </a:r>
            <a:r>
              <a:rPr lang="en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=2, </a:t>
            </a:r>
            <a:r>
              <a:rPr lang="en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dirichlet</a:t>
            </a:r>
            <a:r>
              <a:rPr lang="en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=FALSE)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58A389A-26B4-5EAB-46B1-A536B98D84EA}"/>
              </a:ext>
            </a:extLst>
          </p:cNvPr>
          <p:cNvSpPr txBox="1"/>
          <p:nvPr/>
        </p:nvSpPr>
        <p:spPr>
          <a:xfrm>
            <a:off x="881714" y="270430"/>
            <a:ext cx="1446815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Analysis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528BC8-AA26-F92C-2161-37C2ECB2CCAD}"/>
              </a:ext>
            </a:extLst>
          </p:cNvPr>
          <p:cNvSpPr txBox="1"/>
          <p:nvPr/>
        </p:nvSpPr>
        <p:spPr>
          <a:xfrm>
            <a:off x="773824" y="950869"/>
            <a:ext cx="9997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b="1" dirty="0">
                <a:solidFill>
                  <a:srgbClr val="435E50"/>
                </a:solidFill>
                <a:latin typeface="Arial" panose="020B0604020202020204" pitchFamily="34" charset="0"/>
                <a:ea typeface="함초롬돋움" panose="020B0604000101010101" pitchFamily="50" charset="-127"/>
                <a:cs typeface="Arial" panose="020B0604020202020204" pitchFamily="34" charset="0"/>
              </a:rPr>
              <a:t>(Optional) Run the </a:t>
            </a:r>
            <a:r>
              <a:rPr lang="en-US" altLang="ko-KR" b="1" dirty="0" err="1">
                <a:solidFill>
                  <a:srgbClr val="435E50"/>
                </a:solidFill>
                <a:latin typeface="Arial" panose="020B0604020202020204" pitchFamily="34" charset="0"/>
                <a:ea typeface="함초롬돋움" panose="020B0604000101010101" pitchFamily="50" charset="-127"/>
                <a:cs typeface="Arial" panose="020B0604020202020204" pitchFamily="34" charset="0"/>
              </a:rPr>
              <a:t>iCAMP</a:t>
            </a:r>
            <a:r>
              <a:rPr lang="en-US" altLang="ko-KR" b="1" dirty="0">
                <a:solidFill>
                  <a:srgbClr val="435E50"/>
                </a:solidFill>
                <a:latin typeface="Arial" panose="020B0604020202020204" pitchFamily="34" charset="0"/>
                <a:ea typeface="함초롬돋움" panose="020B0604000101010101" pitchFamily="50" charset="-127"/>
                <a:cs typeface="Arial" panose="020B0604020202020204" pitchFamily="34" charset="0"/>
              </a:rPr>
              <a:t> analysis with normalized ASV or OTU abundances </a:t>
            </a:r>
            <a:r>
              <a:rPr lang="en-US" altLang="ko-KR" sz="1400" b="1" dirty="0">
                <a:solidFill>
                  <a:srgbClr val="435E50"/>
                </a:solidFill>
                <a:latin typeface="Arial" panose="020B0604020202020204" pitchFamily="34" charset="0"/>
                <a:ea typeface="함초롬돋움" panose="020B0604000101010101" pitchFamily="50" charset="-127"/>
                <a:cs typeface="Arial" panose="020B0604020202020204" pitchFamily="34" charset="0"/>
              </a:rPr>
              <a:t>(see 4-3)</a:t>
            </a:r>
            <a:endParaRPr lang="en-US" altLang="ko-KR" b="1" dirty="0">
              <a:solidFill>
                <a:srgbClr val="435E50"/>
              </a:solidFill>
              <a:latin typeface="Arial" panose="020B0604020202020204" pitchFamily="34" charset="0"/>
              <a:ea typeface="함초롬돋움" panose="020B0604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6A5BD1-49FA-BB01-0547-FB86F2F827FD}"/>
              </a:ext>
            </a:extLst>
          </p:cNvPr>
          <p:cNvSpPr txBox="1"/>
          <p:nvPr/>
        </p:nvSpPr>
        <p:spPr>
          <a:xfrm>
            <a:off x="1885949" y="1318202"/>
            <a:ext cx="832104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In general, normalized or transformed ASV or OTU abundances are used </a:t>
            </a:r>
            <a:b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for the microbiome analyses.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7CCC5B8-FB03-9182-BE71-6379CF186462}"/>
              </a:ext>
            </a:extLst>
          </p:cNvPr>
          <p:cNvSpPr/>
          <p:nvPr/>
        </p:nvSpPr>
        <p:spPr>
          <a:xfrm>
            <a:off x="1251857" y="1981501"/>
            <a:ext cx="9770984" cy="4555004"/>
          </a:xfrm>
          <a:prstGeom prst="rect">
            <a:avLst/>
          </a:prstGeom>
          <a:noFill/>
          <a:ln w="31750">
            <a:solidFill>
              <a:srgbClr val="564A3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23ED7AD-62AA-C9D8-63E6-D0FD8407D6CB}"/>
              </a:ext>
            </a:extLst>
          </p:cNvPr>
          <p:cNvSpPr/>
          <p:nvPr/>
        </p:nvSpPr>
        <p:spPr>
          <a:xfrm>
            <a:off x="586476" y="351265"/>
            <a:ext cx="288000" cy="288814"/>
          </a:xfrm>
          <a:prstGeom prst="rect">
            <a:avLst/>
          </a:prstGeom>
          <a:solidFill>
            <a:srgbClr val="D4B8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4226919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[R] 1">
            <a:extLst>
              <a:ext uri="{FF2B5EF4-FFF2-40B4-BE49-F238E27FC236}">
                <a16:creationId xmlns:a16="http://schemas.microsoft.com/office/drawing/2014/main" id="{180C26A5-FCBF-05EE-A057-80251471F5EA}"/>
              </a:ext>
            </a:extLst>
          </p:cNvPr>
          <p:cNvCxnSpPr>
            <a:cxnSpLocks/>
          </p:cNvCxnSpPr>
          <p:nvPr/>
        </p:nvCxnSpPr>
        <p:spPr>
          <a:xfrm>
            <a:off x="985391" y="640080"/>
            <a:ext cx="10037450" cy="0"/>
          </a:xfrm>
          <a:prstGeom prst="line">
            <a:avLst/>
          </a:prstGeom>
          <a:ln w="31750">
            <a:solidFill>
              <a:srgbClr val="D4B8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EE90377-87FE-7A3D-8BDD-9CFA2ACA5E76}"/>
              </a:ext>
            </a:extLst>
          </p:cNvPr>
          <p:cNvSpPr txBox="1"/>
          <p:nvPr/>
        </p:nvSpPr>
        <p:spPr>
          <a:xfrm>
            <a:off x="10951381" y="439759"/>
            <a:ext cx="4029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1200" dirty="0">
                <a:solidFill>
                  <a:srgbClr val="564A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17</a:t>
            </a:r>
            <a:endParaRPr kumimoji="1" lang="ko-KR" altLang="en-US" dirty="0">
              <a:solidFill>
                <a:srgbClr val="564A3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4718A5-95AA-55A0-D46C-66E218818AE3}"/>
              </a:ext>
            </a:extLst>
          </p:cNvPr>
          <p:cNvSpPr txBox="1"/>
          <p:nvPr/>
        </p:nvSpPr>
        <p:spPr>
          <a:xfrm>
            <a:off x="881714" y="270430"/>
            <a:ext cx="4833286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How to add a path in the R code 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4FB86EB-85E2-8E7F-E5A4-B99DF06B86C0}"/>
              </a:ext>
            </a:extLst>
          </p:cNvPr>
          <p:cNvSpPr/>
          <p:nvPr/>
        </p:nvSpPr>
        <p:spPr>
          <a:xfrm>
            <a:off x="586476" y="351265"/>
            <a:ext cx="288000" cy="288814"/>
          </a:xfrm>
          <a:prstGeom prst="rect">
            <a:avLst/>
          </a:prstGeom>
          <a:solidFill>
            <a:srgbClr val="D4B8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B2E6D19-AF40-D680-DF6B-0ABD437249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8639" y="1750688"/>
            <a:ext cx="7654723" cy="420636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EB3D34E-335F-30D0-FDFD-53147A742E1E}"/>
              </a:ext>
            </a:extLst>
          </p:cNvPr>
          <p:cNvSpPr txBox="1"/>
          <p:nvPr/>
        </p:nvSpPr>
        <p:spPr>
          <a:xfrm>
            <a:off x="773824" y="950869"/>
            <a:ext cx="9997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b="1" dirty="0">
                <a:solidFill>
                  <a:srgbClr val="435E50"/>
                </a:solidFill>
                <a:latin typeface="Arial" panose="020B0604020202020204" pitchFamily="34" charset="0"/>
                <a:ea typeface="함초롬돋움" panose="020B0604000101010101" pitchFamily="50" charset="-127"/>
                <a:cs typeface="Arial" panose="020B0604020202020204" pitchFamily="34" charset="0"/>
              </a:rPr>
              <a:t>1. Open the working directory.</a:t>
            </a:r>
          </a:p>
        </p:txBody>
      </p:sp>
    </p:spTree>
    <p:extLst>
      <p:ext uri="{BB962C8B-B14F-4D97-AF65-F5344CB8AC3E}">
        <p14:creationId xmlns:p14="http://schemas.microsoft.com/office/powerpoint/2010/main" val="22960594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1D72EBF5-0079-321D-F8EA-9370B242FF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764134"/>
            <a:ext cx="7772400" cy="4271025"/>
          </a:xfrm>
          <a:prstGeom prst="rect">
            <a:avLst/>
          </a:prstGeom>
        </p:spPr>
      </p:pic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A7E5EB49-1224-EE66-9C77-9E2A00EE3A0C}"/>
              </a:ext>
            </a:extLst>
          </p:cNvPr>
          <p:cNvCxnSpPr>
            <a:cxnSpLocks/>
          </p:cNvCxnSpPr>
          <p:nvPr/>
        </p:nvCxnSpPr>
        <p:spPr>
          <a:xfrm>
            <a:off x="985391" y="640080"/>
            <a:ext cx="10037450" cy="0"/>
          </a:xfrm>
          <a:prstGeom prst="line">
            <a:avLst/>
          </a:prstGeom>
          <a:ln w="31750">
            <a:solidFill>
              <a:srgbClr val="D4B8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314CB53E-9901-17B2-6D6C-70D24F28C87E}"/>
              </a:ext>
            </a:extLst>
          </p:cNvPr>
          <p:cNvSpPr txBox="1"/>
          <p:nvPr/>
        </p:nvSpPr>
        <p:spPr>
          <a:xfrm>
            <a:off x="10951381" y="439759"/>
            <a:ext cx="4029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1200" dirty="0">
                <a:solidFill>
                  <a:srgbClr val="564A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17</a:t>
            </a:r>
            <a:endParaRPr kumimoji="1" lang="ko-KR" altLang="en-US" dirty="0">
              <a:solidFill>
                <a:srgbClr val="564A3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AB7B53-8FEE-A096-FEFF-3688460021CC}"/>
              </a:ext>
            </a:extLst>
          </p:cNvPr>
          <p:cNvSpPr txBox="1"/>
          <p:nvPr/>
        </p:nvSpPr>
        <p:spPr>
          <a:xfrm>
            <a:off x="881714" y="270430"/>
            <a:ext cx="4833286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How to add a path in the R code 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F3E1914-06DB-2DFA-48C1-90A152AD8171}"/>
              </a:ext>
            </a:extLst>
          </p:cNvPr>
          <p:cNvSpPr/>
          <p:nvPr/>
        </p:nvSpPr>
        <p:spPr>
          <a:xfrm>
            <a:off x="586476" y="351265"/>
            <a:ext cx="288000" cy="288814"/>
          </a:xfrm>
          <a:prstGeom prst="rect">
            <a:avLst/>
          </a:prstGeom>
          <a:solidFill>
            <a:srgbClr val="D4B8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EC02C0-AE5E-195E-46C7-814D3B99ED9C}"/>
              </a:ext>
            </a:extLst>
          </p:cNvPr>
          <p:cNvSpPr txBox="1"/>
          <p:nvPr/>
        </p:nvSpPr>
        <p:spPr>
          <a:xfrm>
            <a:off x="773824" y="950869"/>
            <a:ext cx="9997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b="1" dirty="0">
                <a:solidFill>
                  <a:srgbClr val="435E50"/>
                </a:solidFill>
                <a:latin typeface="Arial" panose="020B0604020202020204" pitchFamily="34" charset="0"/>
                <a:ea typeface="함초롬돋움" panose="020B0604000101010101" pitchFamily="50" charset="-127"/>
                <a:cs typeface="Arial" panose="020B0604020202020204" pitchFamily="34" charset="0"/>
              </a:rPr>
              <a:t>2. Move your cursor to the address bar and right-click. </a:t>
            </a:r>
          </a:p>
        </p:txBody>
      </p:sp>
    </p:spTree>
    <p:extLst>
      <p:ext uri="{BB962C8B-B14F-4D97-AF65-F5344CB8AC3E}">
        <p14:creationId xmlns:p14="http://schemas.microsoft.com/office/powerpoint/2010/main" val="267252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A7E5EB49-1224-EE66-9C77-9E2A00EE3A0C}"/>
              </a:ext>
            </a:extLst>
          </p:cNvPr>
          <p:cNvCxnSpPr>
            <a:cxnSpLocks/>
          </p:cNvCxnSpPr>
          <p:nvPr/>
        </p:nvCxnSpPr>
        <p:spPr>
          <a:xfrm>
            <a:off x="985391" y="640080"/>
            <a:ext cx="10037450" cy="0"/>
          </a:xfrm>
          <a:prstGeom prst="line">
            <a:avLst/>
          </a:prstGeom>
          <a:ln w="31750">
            <a:solidFill>
              <a:srgbClr val="D4B8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314CB53E-9901-17B2-6D6C-70D24F28C87E}"/>
              </a:ext>
            </a:extLst>
          </p:cNvPr>
          <p:cNvSpPr txBox="1"/>
          <p:nvPr/>
        </p:nvSpPr>
        <p:spPr>
          <a:xfrm>
            <a:off x="10951381" y="439759"/>
            <a:ext cx="4029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1200" dirty="0">
                <a:solidFill>
                  <a:srgbClr val="564A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17</a:t>
            </a:r>
            <a:endParaRPr kumimoji="1" lang="ko-KR" altLang="en-US" dirty="0">
              <a:solidFill>
                <a:srgbClr val="564A3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AB7B53-8FEE-A096-FEFF-3688460021CC}"/>
              </a:ext>
            </a:extLst>
          </p:cNvPr>
          <p:cNvSpPr txBox="1"/>
          <p:nvPr/>
        </p:nvSpPr>
        <p:spPr>
          <a:xfrm>
            <a:off x="881714" y="270430"/>
            <a:ext cx="4833286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How to add a path in the R code 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F3E1914-06DB-2DFA-48C1-90A152AD8171}"/>
              </a:ext>
            </a:extLst>
          </p:cNvPr>
          <p:cNvSpPr/>
          <p:nvPr/>
        </p:nvSpPr>
        <p:spPr>
          <a:xfrm>
            <a:off x="586476" y="351265"/>
            <a:ext cx="288000" cy="288814"/>
          </a:xfrm>
          <a:prstGeom prst="rect">
            <a:avLst/>
          </a:prstGeom>
          <a:solidFill>
            <a:srgbClr val="D4B8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EC02C0-AE5E-195E-46C7-814D3B99ED9C}"/>
              </a:ext>
            </a:extLst>
          </p:cNvPr>
          <p:cNvSpPr txBox="1"/>
          <p:nvPr/>
        </p:nvSpPr>
        <p:spPr>
          <a:xfrm>
            <a:off x="773824" y="950869"/>
            <a:ext cx="99972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b="1" dirty="0">
                <a:solidFill>
                  <a:srgbClr val="435E50"/>
                </a:solidFill>
                <a:latin typeface="Arial" panose="020B0604020202020204" pitchFamily="34" charset="0"/>
                <a:ea typeface="함초롬돋움" panose="020B0604000101010101" pitchFamily="50" charset="-127"/>
                <a:cs typeface="Arial" panose="020B0604020202020204" pitchFamily="34" charset="0"/>
              </a:rPr>
              <a:t>3. Click “Copy an address” and paste it into the R script. After that, add quotation marks and replace the backslash (\) with a forward slash (/).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D8D13EB-BA4E-2BD3-F033-816AB3DD76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984" y="2165028"/>
            <a:ext cx="9995397" cy="1721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245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1612E992-BA71-6661-D5C5-A8B504518269}"/>
              </a:ext>
            </a:extLst>
          </p:cNvPr>
          <p:cNvCxnSpPr>
            <a:cxnSpLocks/>
          </p:cNvCxnSpPr>
          <p:nvPr/>
        </p:nvCxnSpPr>
        <p:spPr>
          <a:xfrm>
            <a:off x="985391" y="640080"/>
            <a:ext cx="10037450" cy="0"/>
          </a:xfrm>
          <a:prstGeom prst="line">
            <a:avLst/>
          </a:prstGeom>
          <a:ln w="31750">
            <a:solidFill>
              <a:srgbClr val="D4B8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84CDF58D-15F2-353A-1109-22A9C489A027}"/>
              </a:ext>
            </a:extLst>
          </p:cNvPr>
          <p:cNvSpPr txBox="1"/>
          <p:nvPr/>
        </p:nvSpPr>
        <p:spPr>
          <a:xfrm>
            <a:off x="881714" y="270430"/>
            <a:ext cx="5551743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Introduction to the R package </a:t>
            </a:r>
            <a:r>
              <a:rPr lang="en-US" altLang="ko-KR" sz="2400" b="1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iCAMP</a:t>
            </a:r>
            <a:endParaRPr lang="en-US" altLang="ko-KR" sz="2000" b="1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ea typeface="Source Sans Pro" panose="020B0503030403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12D923-9320-2E15-FF87-F73581A99668}"/>
              </a:ext>
            </a:extLst>
          </p:cNvPr>
          <p:cNvSpPr txBox="1"/>
          <p:nvPr/>
        </p:nvSpPr>
        <p:spPr>
          <a:xfrm>
            <a:off x="10951381" y="439759"/>
            <a:ext cx="4029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1200" dirty="0">
                <a:solidFill>
                  <a:srgbClr val="564A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kumimoji="1" lang="ko-KR" altLang="en-US" dirty="0">
              <a:solidFill>
                <a:srgbClr val="564A3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4D34FC-92B0-C4A8-E261-3162775537C7}"/>
              </a:ext>
            </a:extLst>
          </p:cNvPr>
          <p:cNvSpPr txBox="1"/>
          <p:nvPr/>
        </p:nvSpPr>
        <p:spPr>
          <a:xfrm>
            <a:off x="1713284" y="849996"/>
            <a:ext cx="22978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Workflow</a:t>
            </a:r>
          </a:p>
        </p:txBody>
      </p:sp>
      <p:pic>
        <p:nvPicPr>
          <p:cNvPr id="1026" name="Picture 2" descr="Fig. 1">
            <a:extLst>
              <a:ext uri="{FF2B5EF4-FFF2-40B4-BE49-F238E27FC236}">
                <a16:creationId xmlns:a16="http://schemas.microsoft.com/office/drawing/2014/main" id="{A6DAEDC6-02DE-9E46-BA15-8F7337E46C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701" y="1220387"/>
            <a:ext cx="4659056" cy="5457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4459E60-8B36-C16B-BFE3-CB4C02052003}"/>
              </a:ext>
            </a:extLst>
          </p:cNvPr>
          <p:cNvSpPr txBox="1"/>
          <p:nvPr/>
        </p:nvSpPr>
        <p:spPr>
          <a:xfrm>
            <a:off x="5700259" y="1456890"/>
            <a:ext cx="498439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This is the distinctiveness of the </a:t>
            </a:r>
            <a:r>
              <a:rPr lang="en-US" altLang="ko-KR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iCAMP</a:t>
            </a:r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55409ED-D526-A68D-0172-BF9536E302FA}"/>
              </a:ext>
            </a:extLst>
          </p:cNvPr>
          <p:cNvSpPr txBox="1"/>
          <p:nvPr/>
        </p:nvSpPr>
        <p:spPr>
          <a:xfrm>
            <a:off x="5700258" y="1939776"/>
            <a:ext cx="571888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significance of ecological drivers could be predicted for each phylogenetic group.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A7EFFBB-5D1F-BE59-08F9-35712D925385}"/>
              </a:ext>
            </a:extLst>
          </p:cNvPr>
          <p:cNvSpPr/>
          <p:nvPr/>
        </p:nvSpPr>
        <p:spPr>
          <a:xfrm>
            <a:off x="586476" y="351265"/>
            <a:ext cx="288000" cy="288814"/>
          </a:xfrm>
          <a:prstGeom prst="rect">
            <a:avLst/>
          </a:prstGeom>
          <a:solidFill>
            <a:srgbClr val="D4B8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삼각형 12">
            <a:extLst>
              <a:ext uri="{FF2B5EF4-FFF2-40B4-BE49-F238E27FC236}">
                <a16:creationId xmlns:a16="http://schemas.microsoft.com/office/drawing/2014/main" id="{78AC3335-3491-0690-8A5B-BAF548D22811}"/>
              </a:ext>
            </a:extLst>
          </p:cNvPr>
          <p:cNvSpPr/>
          <p:nvPr/>
        </p:nvSpPr>
        <p:spPr>
          <a:xfrm rot="5400000">
            <a:off x="4813303" y="1847145"/>
            <a:ext cx="1152948" cy="224723"/>
          </a:xfrm>
          <a:prstGeom prst="triangle">
            <a:avLst/>
          </a:prstGeom>
          <a:solidFill>
            <a:srgbClr val="5081B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삼각형 13">
            <a:extLst>
              <a:ext uri="{FF2B5EF4-FFF2-40B4-BE49-F238E27FC236}">
                <a16:creationId xmlns:a16="http://schemas.microsoft.com/office/drawing/2014/main" id="{42EA7EC3-CF1E-29A9-D71C-B4D3AB41007F}"/>
              </a:ext>
            </a:extLst>
          </p:cNvPr>
          <p:cNvSpPr/>
          <p:nvPr/>
        </p:nvSpPr>
        <p:spPr>
          <a:xfrm rot="5400000">
            <a:off x="4392250" y="3628368"/>
            <a:ext cx="1995054" cy="224725"/>
          </a:xfrm>
          <a:prstGeom prst="triangle">
            <a:avLst/>
          </a:prstGeom>
          <a:solidFill>
            <a:srgbClr val="31859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B3D95A9-259D-0367-A286-7F98181252E2}"/>
              </a:ext>
            </a:extLst>
          </p:cNvPr>
          <p:cNvSpPr txBox="1"/>
          <p:nvPr/>
        </p:nvSpPr>
        <p:spPr>
          <a:xfrm>
            <a:off x="5700259" y="3063883"/>
            <a:ext cx="609194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 dirty="0">
                <a:solidFill>
                  <a:srgbClr val="5081B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Negative</a:t>
            </a:r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 values: </a:t>
            </a:r>
            <a:b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the observed turnover &lt; the null expectation; </a:t>
            </a:r>
            <a:r>
              <a:rPr lang="en-US" altLang="ko-KR" sz="1600" b="1" dirty="0">
                <a:solidFill>
                  <a:srgbClr val="5081B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low</a:t>
            </a:r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 variability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A620E55-DC5A-70DF-80A4-4080E5EEA0D8}"/>
              </a:ext>
            </a:extLst>
          </p:cNvPr>
          <p:cNvSpPr txBox="1"/>
          <p:nvPr/>
        </p:nvSpPr>
        <p:spPr>
          <a:xfrm>
            <a:off x="5700259" y="3681400"/>
            <a:ext cx="609194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Positive</a:t>
            </a:r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 values: </a:t>
            </a:r>
            <a:b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the observed turnover &gt; the null expectation; </a:t>
            </a:r>
            <a:r>
              <a:rPr lang="en-US" altLang="ko-KR" sz="16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</a:t>
            </a:r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 variability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4E044055-5FB7-4EE6-F931-141C293756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7401" y="4388566"/>
            <a:ext cx="5551743" cy="231619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33CF967-0B2E-EFB2-F07E-AF04D1D8106F}"/>
              </a:ext>
            </a:extLst>
          </p:cNvPr>
          <p:cNvSpPr txBox="1"/>
          <p:nvPr/>
        </p:nvSpPr>
        <p:spPr>
          <a:xfrm>
            <a:off x="9045580" y="4388566"/>
            <a:ext cx="229789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b="1" dirty="0">
                <a:solidFill>
                  <a:srgbClr val="564A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Reference article</a:t>
            </a:r>
          </a:p>
        </p:txBody>
      </p:sp>
    </p:spTree>
    <p:extLst>
      <p:ext uri="{BB962C8B-B14F-4D97-AF65-F5344CB8AC3E}">
        <p14:creationId xmlns:p14="http://schemas.microsoft.com/office/powerpoint/2010/main" val="9450917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1612E992-BA71-6661-D5C5-A8B504518269}"/>
              </a:ext>
            </a:extLst>
          </p:cNvPr>
          <p:cNvCxnSpPr>
            <a:cxnSpLocks/>
          </p:cNvCxnSpPr>
          <p:nvPr/>
        </p:nvCxnSpPr>
        <p:spPr>
          <a:xfrm>
            <a:off x="985391" y="640080"/>
            <a:ext cx="10037450" cy="0"/>
          </a:xfrm>
          <a:prstGeom prst="line">
            <a:avLst/>
          </a:prstGeom>
          <a:ln w="31750">
            <a:solidFill>
              <a:srgbClr val="D4B8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84CDF58D-15F2-353A-1109-22A9C489A027}"/>
              </a:ext>
            </a:extLst>
          </p:cNvPr>
          <p:cNvSpPr txBox="1"/>
          <p:nvPr/>
        </p:nvSpPr>
        <p:spPr>
          <a:xfrm>
            <a:off x="881714" y="270430"/>
            <a:ext cx="3114933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Prior to the analysis</a:t>
            </a:r>
            <a:endParaRPr lang="en-US" altLang="ko-KR" sz="2000" b="1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ea typeface="Source Sans Pro" panose="020B0503030403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12D923-9320-2E15-FF87-F73581A99668}"/>
              </a:ext>
            </a:extLst>
          </p:cNvPr>
          <p:cNvSpPr txBox="1"/>
          <p:nvPr/>
        </p:nvSpPr>
        <p:spPr>
          <a:xfrm>
            <a:off x="10951381" y="439759"/>
            <a:ext cx="4029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1200" dirty="0">
                <a:solidFill>
                  <a:srgbClr val="564A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 kumimoji="1" lang="ko-KR" altLang="en-US" dirty="0">
              <a:solidFill>
                <a:srgbClr val="564A3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3BCD13-EC29-1541-C97D-D82A8877E177}"/>
              </a:ext>
            </a:extLst>
          </p:cNvPr>
          <p:cNvSpPr txBox="1"/>
          <p:nvPr/>
        </p:nvSpPr>
        <p:spPr>
          <a:xfrm>
            <a:off x="4354369" y="2371111"/>
            <a:ext cx="620046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Referring to the GitHub (</a:t>
            </a:r>
            <a:r>
              <a:rPr lang="ko-KR" alt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https</a:t>
            </a:r>
            <a:r>
              <a:rPr lang="ko-KR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://</a:t>
            </a:r>
            <a:r>
              <a:rPr lang="ko-KR" alt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github.com</a:t>
            </a:r>
            <a:r>
              <a:rPr lang="ko-KR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ko-KR" alt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DaliangNing</a:t>
            </a:r>
            <a:r>
              <a:rPr lang="ko-KR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/iCAMP1</a:t>
            </a:r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ko-KR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8408C0-7285-F450-108B-BCE925BF6742}"/>
              </a:ext>
            </a:extLst>
          </p:cNvPr>
          <p:cNvSpPr txBox="1"/>
          <p:nvPr/>
        </p:nvSpPr>
        <p:spPr>
          <a:xfrm>
            <a:off x="1637170" y="2309556"/>
            <a:ext cx="6097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install.packages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iCAMP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0D097AB-C39C-DC14-7A02-A1AB5ED756C3}"/>
              </a:ext>
            </a:extLst>
          </p:cNvPr>
          <p:cNvSpPr txBox="1"/>
          <p:nvPr/>
        </p:nvSpPr>
        <p:spPr>
          <a:xfrm>
            <a:off x="773824" y="950869"/>
            <a:ext cx="9997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b="1" dirty="0">
                <a:solidFill>
                  <a:srgbClr val="435E50"/>
                </a:solidFill>
                <a:latin typeface="Arial" panose="020B0604020202020204" pitchFamily="34" charset="0"/>
                <a:ea typeface="함초롬돋움" panose="020B0604000101010101" pitchFamily="50" charset="-127"/>
                <a:cs typeface="Arial" panose="020B0604020202020204" pitchFamily="34" charset="0"/>
              </a:rPr>
              <a:t>Install and load required R packages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3E5818C-2A94-389C-17BC-49D55248A2EF}"/>
              </a:ext>
            </a:extLst>
          </p:cNvPr>
          <p:cNvSpPr/>
          <p:nvPr/>
        </p:nvSpPr>
        <p:spPr>
          <a:xfrm>
            <a:off x="1251857" y="1920787"/>
            <a:ext cx="9770984" cy="1872061"/>
          </a:xfrm>
          <a:prstGeom prst="rect">
            <a:avLst/>
          </a:prstGeom>
          <a:noFill/>
          <a:ln w="31750">
            <a:solidFill>
              <a:srgbClr val="564A3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EE5B97C-E134-0B6F-ACC0-D30E96453B98}"/>
              </a:ext>
            </a:extLst>
          </p:cNvPr>
          <p:cNvSpPr/>
          <p:nvPr/>
        </p:nvSpPr>
        <p:spPr>
          <a:xfrm>
            <a:off x="1251857" y="4380956"/>
            <a:ext cx="9770984" cy="1872061"/>
          </a:xfrm>
          <a:prstGeom prst="rect">
            <a:avLst/>
          </a:prstGeom>
          <a:noFill/>
          <a:ln w="31750">
            <a:solidFill>
              <a:srgbClr val="564A3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2122893-7639-F53B-C391-0B8EB93B27B6}"/>
              </a:ext>
            </a:extLst>
          </p:cNvPr>
          <p:cNvSpPr txBox="1"/>
          <p:nvPr/>
        </p:nvSpPr>
        <p:spPr>
          <a:xfrm>
            <a:off x="1637170" y="195128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install.packages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reshape2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D6B7884-38EF-8B43-6B11-2C25FA9AA800}"/>
              </a:ext>
            </a:extLst>
          </p:cNvPr>
          <p:cNvSpPr/>
          <p:nvPr/>
        </p:nvSpPr>
        <p:spPr>
          <a:xfrm>
            <a:off x="586476" y="351265"/>
            <a:ext cx="288000" cy="288814"/>
          </a:xfrm>
          <a:prstGeom prst="rect">
            <a:avLst/>
          </a:prstGeom>
          <a:solidFill>
            <a:srgbClr val="D4B8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D66E836-A4ED-8251-83DB-0320F1E4FA84}"/>
              </a:ext>
            </a:extLst>
          </p:cNvPr>
          <p:cNvSpPr txBox="1"/>
          <p:nvPr/>
        </p:nvSpPr>
        <p:spPr>
          <a:xfrm>
            <a:off x="1642843" y="2667831"/>
            <a:ext cx="60979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ko-KR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install.packages</a:t>
            </a:r>
            <a:r>
              <a:rPr lang="en" altLang="ko-KR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(“</a:t>
            </a:r>
            <a:r>
              <a:rPr lang="en" altLang="ko-KR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dplyr</a:t>
            </a:r>
            <a:r>
              <a:rPr lang="en" altLang="ko-KR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”)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1D7AE05-E545-9005-2A1D-37F89A6504BC}"/>
              </a:ext>
            </a:extLst>
          </p:cNvPr>
          <p:cNvSpPr txBox="1"/>
          <p:nvPr/>
        </p:nvSpPr>
        <p:spPr>
          <a:xfrm>
            <a:off x="1642843" y="3026106"/>
            <a:ext cx="60979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ko-KR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install.packages</a:t>
            </a:r>
            <a:r>
              <a:rPr lang="en" altLang="ko-KR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(“ape”)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F8DE102-4883-F3B9-87ED-B55DEAC9E1E3}"/>
              </a:ext>
            </a:extLst>
          </p:cNvPr>
          <p:cNvSpPr txBox="1"/>
          <p:nvPr/>
        </p:nvSpPr>
        <p:spPr>
          <a:xfrm>
            <a:off x="1631413" y="3384381"/>
            <a:ext cx="60979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ko-KR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install.packages</a:t>
            </a:r>
            <a:r>
              <a:rPr lang="en" altLang="ko-KR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(“ggplot2”)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E393F9B-0212-B023-A9E6-2B4F424E6F30}"/>
              </a:ext>
            </a:extLst>
          </p:cNvPr>
          <p:cNvSpPr txBox="1"/>
          <p:nvPr/>
        </p:nvSpPr>
        <p:spPr>
          <a:xfrm>
            <a:off x="1176609" y="3948300"/>
            <a:ext cx="66781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Load R packages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(see 1-1)</a:t>
            </a:r>
            <a:endParaRPr lang="ko-KR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9DD113A-BF4D-2F38-D6F7-0317F54B6340}"/>
              </a:ext>
            </a:extLst>
          </p:cNvPr>
          <p:cNvSpPr txBox="1"/>
          <p:nvPr/>
        </p:nvSpPr>
        <p:spPr>
          <a:xfrm>
            <a:off x="1579575" y="4445673"/>
            <a:ext cx="60960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library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phyloseq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library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(reshape2)</a:t>
            </a:r>
          </a:p>
          <a:p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library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iCAMP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library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ape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library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(ggplot2)</a:t>
            </a:r>
          </a:p>
          <a:p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library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dplyr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E37DFFE-E7D1-9A07-3521-CD90B1EF2B80}"/>
              </a:ext>
            </a:extLst>
          </p:cNvPr>
          <p:cNvSpPr txBox="1"/>
          <p:nvPr/>
        </p:nvSpPr>
        <p:spPr>
          <a:xfrm>
            <a:off x="1176609" y="1536570"/>
            <a:ext cx="66781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Install R packages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(see 1-0)</a:t>
            </a:r>
            <a:endParaRPr lang="ko-KR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03772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1612E992-BA71-6661-D5C5-A8B504518269}"/>
              </a:ext>
            </a:extLst>
          </p:cNvPr>
          <p:cNvCxnSpPr>
            <a:cxnSpLocks/>
          </p:cNvCxnSpPr>
          <p:nvPr/>
        </p:nvCxnSpPr>
        <p:spPr>
          <a:xfrm>
            <a:off x="985391" y="640080"/>
            <a:ext cx="10037450" cy="0"/>
          </a:xfrm>
          <a:prstGeom prst="line">
            <a:avLst/>
          </a:prstGeom>
          <a:ln w="31750">
            <a:solidFill>
              <a:srgbClr val="D4B8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412D923-9320-2E15-FF87-F73581A99668}"/>
              </a:ext>
            </a:extLst>
          </p:cNvPr>
          <p:cNvSpPr txBox="1"/>
          <p:nvPr/>
        </p:nvSpPr>
        <p:spPr>
          <a:xfrm>
            <a:off x="10951381" y="439759"/>
            <a:ext cx="4029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1200" dirty="0">
                <a:solidFill>
                  <a:srgbClr val="564A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endParaRPr kumimoji="1" lang="ko-KR" altLang="en-US" dirty="0">
              <a:solidFill>
                <a:srgbClr val="564A3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F941ADFB-78D1-991B-E6A0-70653B390D44}"/>
              </a:ext>
            </a:extLst>
          </p:cNvPr>
          <p:cNvGrpSpPr/>
          <p:nvPr/>
        </p:nvGrpSpPr>
        <p:grpSpPr>
          <a:xfrm>
            <a:off x="1458402" y="1828804"/>
            <a:ext cx="9857730" cy="2214081"/>
            <a:chOff x="1458402" y="2023946"/>
            <a:chExt cx="9857730" cy="2214081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32FEC8E-71B4-1093-6D3F-E96D587FDDD1}"/>
                </a:ext>
              </a:extLst>
            </p:cNvPr>
            <p:cNvSpPr txBox="1"/>
            <p:nvPr/>
          </p:nvSpPr>
          <p:spPr>
            <a:xfrm>
              <a:off x="1458403" y="2023946"/>
              <a:ext cx="658614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b="1" dirty="0">
                  <a:latin typeface="Arial" panose="020B0604020202020204" pitchFamily="34" charset="0"/>
                  <a:cs typeface="Arial" panose="020B0604020202020204" pitchFamily="34" charset="0"/>
                </a:rPr>
                <a:t>comm:</a:t>
              </a:r>
              <a:r>
                <a:rPr lang="ko-KR" alt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ko-KR" dirty="0">
                  <a:latin typeface="Arial" panose="020B0604020202020204" pitchFamily="34" charset="0"/>
                  <a:cs typeface="Arial" panose="020B0604020202020204" pitchFamily="34" charset="0"/>
                </a:rPr>
                <a:t>ASV or OTU abundance table (sample × ASV or OTU)</a:t>
              </a:r>
              <a:endParaRPr lang="ko-KR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3A0C859-0BE4-79B6-1693-F86A207DF8E7}"/>
                </a:ext>
              </a:extLst>
            </p:cNvPr>
            <p:cNvSpPr txBox="1"/>
            <p:nvPr/>
          </p:nvSpPr>
          <p:spPr>
            <a:xfrm>
              <a:off x="1458403" y="2485133"/>
              <a:ext cx="609777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b="1" dirty="0">
                  <a:latin typeface="Arial" panose="020B0604020202020204" pitchFamily="34" charset="0"/>
                  <a:cs typeface="Arial" panose="020B0604020202020204" pitchFamily="34" charset="0"/>
                </a:rPr>
                <a:t>tree: </a:t>
              </a:r>
              <a:r>
                <a:rPr lang="en-US" altLang="ko-KR" dirty="0">
                  <a:latin typeface="Arial" panose="020B0604020202020204" pitchFamily="34" charset="0"/>
                  <a:cs typeface="Arial" panose="020B0604020202020204" pitchFamily="34" charset="0"/>
                </a:rPr>
                <a:t>Phylogenetic tree of the ASVs or OTUs</a:t>
              </a:r>
              <a:endParaRPr lang="ko-KR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6C29F5B-AEE9-BACC-744D-EC242E8A7A36}"/>
                </a:ext>
              </a:extLst>
            </p:cNvPr>
            <p:cNvSpPr txBox="1"/>
            <p:nvPr/>
          </p:nvSpPr>
          <p:spPr>
            <a:xfrm>
              <a:off x="1458403" y="2946320"/>
              <a:ext cx="609777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clas</a:t>
              </a:r>
              <a:r>
                <a:rPr lang="en-US" altLang="ko-KR" b="1" dirty="0">
                  <a:latin typeface="Arial" panose="020B0604020202020204" pitchFamily="34" charset="0"/>
                  <a:cs typeface="Arial" panose="020B0604020202020204" pitchFamily="34" charset="0"/>
                </a:rPr>
                <a:t>: </a:t>
              </a:r>
              <a:r>
                <a:rPr lang="en-US" altLang="ko-KR" dirty="0">
                  <a:latin typeface="Arial" panose="020B0604020202020204" pitchFamily="34" charset="0"/>
                  <a:cs typeface="Arial" panose="020B0604020202020204" pitchFamily="34" charset="0"/>
                </a:rPr>
                <a:t>Taxonomic information of ASVs</a:t>
              </a:r>
              <a:endParaRPr lang="ko-KR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E020545-80C1-71C5-B997-29E682408670}"/>
                </a:ext>
              </a:extLst>
            </p:cNvPr>
            <p:cNvSpPr txBox="1"/>
            <p:nvPr/>
          </p:nvSpPr>
          <p:spPr>
            <a:xfrm>
              <a:off x="1458402" y="3407507"/>
              <a:ext cx="985773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b="1" dirty="0">
                  <a:latin typeface="Arial" panose="020B0604020202020204" pitchFamily="34" charset="0"/>
                  <a:cs typeface="Arial" panose="020B0604020202020204" pitchFamily="34" charset="0"/>
                </a:rPr>
                <a:t>treat:</a:t>
              </a:r>
              <a:r>
                <a:rPr lang="ko-KR" alt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ko-KR" dirty="0">
                  <a:latin typeface="Arial" panose="020B0604020202020204" pitchFamily="34" charset="0"/>
                  <a:cs typeface="Arial" panose="020B0604020202020204" pitchFamily="34" charset="0"/>
                </a:rPr>
                <a:t>Categorical data (geographic sites, plant compartments, control vs. treatment groups)</a:t>
              </a:r>
              <a:endParaRPr lang="ko-KR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2BE7F0C-49FE-8F09-7D66-73E5C70B691C}"/>
                </a:ext>
              </a:extLst>
            </p:cNvPr>
            <p:cNvSpPr txBox="1"/>
            <p:nvPr/>
          </p:nvSpPr>
          <p:spPr>
            <a:xfrm>
              <a:off x="1458403" y="3868695"/>
              <a:ext cx="859448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b="1" dirty="0">
                  <a:latin typeface="Arial" panose="020B0604020202020204" pitchFamily="34" charset="0"/>
                  <a:cs typeface="Arial" panose="020B0604020202020204" pitchFamily="34" charset="0"/>
                </a:rPr>
                <a:t>env:</a:t>
              </a:r>
              <a:r>
                <a:rPr lang="ko-KR" alt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ko-KR" dirty="0">
                  <a:latin typeface="Arial" panose="020B0604020202020204" pitchFamily="34" charset="0"/>
                  <a:cs typeface="Arial" panose="020B0604020202020204" pitchFamily="34" charset="0"/>
                </a:rPr>
                <a:t>Continuous data (or quantitative data; soil pH, soil organic matter, and so on)</a:t>
              </a:r>
              <a:endParaRPr lang="ko-KR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47C109CF-20F2-ADB3-EEB9-943F71570D05}"/>
              </a:ext>
            </a:extLst>
          </p:cNvPr>
          <p:cNvSpPr txBox="1"/>
          <p:nvPr/>
        </p:nvSpPr>
        <p:spPr>
          <a:xfrm>
            <a:off x="773824" y="950869"/>
            <a:ext cx="9997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b="1" dirty="0">
                <a:solidFill>
                  <a:srgbClr val="435E50"/>
                </a:solidFill>
                <a:latin typeface="Arial" panose="020B0604020202020204" pitchFamily="34" charset="0"/>
                <a:ea typeface="함초롬돋움" panose="020B0604000101010101" pitchFamily="50" charset="-127"/>
                <a:cs typeface="Arial" panose="020B0604020202020204" pitchFamily="34" charset="0"/>
              </a:rPr>
              <a:t>STEP 1: Load the required R packages and set variables and parameters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B58A3DEC-98EF-C056-068F-77EB546E6456}"/>
              </a:ext>
            </a:extLst>
          </p:cNvPr>
          <p:cNvGrpSpPr/>
          <p:nvPr/>
        </p:nvGrpSpPr>
        <p:grpSpPr>
          <a:xfrm>
            <a:off x="1458403" y="4579314"/>
            <a:ext cx="9857730" cy="1752893"/>
            <a:chOff x="1458403" y="4417034"/>
            <a:chExt cx="9857730" cy="1752893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250AE4E-4D7E-B866-A974-09EE148A8816}"/>
                </a:ext>
              </a:extLst>
            </p:cNvPr>
            <p:cNvSpPr txBox="1"/>
            <p:nvPr/>
          </p:nvSpPr>
          <p:spPr>
            <a:xfrm>
              <a:off x="1458403" y="4417034"/>
              <a:ext cx="609777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b="1" dirty="0">
                  <a:latin typeface="Arial" panose="020B0604020202020204" pitchFamily="34" charset="0"/>
                  <a:cs typeface="Arial" panose="020B0604020202020204" pitchFamily="34" charset="0"/>
                </a:rPr>
                <a:t>prefix:</a:t>
              </a:r>
              <a:r>
                <a:rPr lang="ko-KR" alt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ko-KR" dirty="0">
                  <a:latin typeface="Arial" panose="020B0604020202020204" pitchFamily="34" charset="0"/>
                  <a:cs typeface="Arial" panose="020B0604020202020204" pitchFamily="34" charset="0"/>
                </a:rPr>
                <a:t>Prefix of output file names</a:t>
              </a:r>
              <a:endParaRPr lang="ko-KR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AC0D7D0-1EE6-3597-5B9C-138A7AC326AB}"/>
                </a:ext>
              </a:extLst>
            </p:cNvPr>
            <p:cNvSpPr txBox="1"/>
            <p:nvPr/>
          </p:nvSpPr>
          <p:spPr>
            <a:xfrm>
              <a:off x="1458403" y="4878221"/>
              <a:ext cx="609777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rand.time</a:t>
              </a:r>
              <a:r>
                <a:rPr lang="en-US" altLang="ko-KR" b="1" dirty="0">
                  <a:latin typeface="Arial" panose="020B0604020202020204" pitchFamily="34" charset="0"/>
                  <a:cs typeface="Arial" panose="020B0604020202020204" pitchFamily="34" charset="0"/>
                </a:rPr>
                <a:t>: </a:t>
              </a:r>
              <a:r>
                <a:rPr lang="en-US" altLang="ko-KR" dirty="0">
                  <a:latin typeface="Arial" panose="020B0604020202020204" pitchFamily="34" charset="0"/>
                  <a:cs typeface="Arial" panose="020B0604020202020204" pitchFamily="34" charset="0"/>
                </a:rPr>
                <a:t>Randomization time</a:t>
              </a:r>
              <a:endParaRPr lang="ko-KR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302CC9B-4C26-C2BB-E37A-AD203248025A}"/>
                </a:ext>
              </a:extLst>
            </p:cNvPr>
            <p:cNvSpPr txBox="1"/>
            <p:nvPr/>
          </p:nvSpPr>
          <p:spPr>
            <a:xfrm>
              <a:off x="1458403" y="5339408"/>
              <a:ext cx="658614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nworker</a:t>
              </a:r>
              <a:r>
                <a:rPr lang="en-US" altLang="ko-KR" b="1" dirty="0">
                  <a:latin typeface="Arial" panose="020B0604020202020204" pitchFamily="34" charset="0"/>
                  <a:cs typeface="Arial" panose="020B0604020202020204" pitchFamily="34" charset="0"/>
                </a:rPr>
                <a:t>: </a:t>
              </a:r>
              <a:r>
                <a:rPr lang="en-US" altLang="ko-KR" dirty="0">
                  <a:latin typeface="Arial" panose="020B0604020202020204" pitchFamily="34" charset="0"/>
                  <a:cs typeface="Arial" panose="020B0604020202020204" pitchFamily="34" charset="0"/>
                </a:rPr>
                <a:t>The number of thread or CPU for parallel computing</a:t>
              </a:r>
              <a:endParaRPr lang="ko-KR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54B46B9-DC2C-4A8D-C974-C26D1C9B700C}"/>
                </a:ext>
              </a:extLst>
            </p:cNvPr>
            <p:cNvSpPr txBox="1"/>
            <p:nvPr/>
          </p:nvSpPr>
          <p:spPr>
            <a:xfrm>
              <a:off x="1458403" y="5800595"/>
              <a:ext cx="985773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memory.G</a:t>
              </a:r>
              <a:r>
                <a:rPr lang="en-US" altLang="ko-KR" b="1" dirty="0">
                  <a:latin typeface="Arial" panose="020B0604020202020204" pitchFamily="34" charset="0"/>
                  <a:cs typeface="Arial" panose="020B0604020202020204" pitchFamily="34" charset="0"/>
                </a:rPr>
                <a:t>:</a:t>
              </a:r>
              <a:r>
                <a:rPr lang="en-US" altLang="ko-KR" dirty="0">
                  <a:latin typeface="Arial" panose="020B0604020202020204" pitchFamily="34" charset="0"/>
                  <a:cs typeface="Arial" panose="020B0604020202020204" pitchFamily="34" charset="0"/>
                </a:rPr>
                <a:t> Memory size (depending on the available disk size; unit, GB)</a:t>
              </a:r>
              <a:endParaRPr lang="ko-KR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8B608F9-1095-F26B-56AB-3265AC824141}"/>
              </a:ext>
            </a:extLst>
          </p:cNvPr>
          <p:cNvSpPr/>
          <p:nvPr/>
        </p:nvSpPr>
        <p:spPr>
          <a:xfrm>
            <a:off x="1251857" y="1791072"/>
            <a:ext cx="9770984" cy="2289544"/>
          </a:xfrm>
          <a:prstGeom prst="rect">
            <a:avLst/>
          </a:prstGeom>
          <a:noFill/>
          <a:ln w="31750">
            <a:solidFill>
              <a:srgbClr val="564A3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EC95768-6EA9-86F3-1106-44782D52C88E}"/>
              </a:ext>
            </a:extLst>
          </p:cNvPr>
          <p:cNvSpPr/>
          <p:nvPr/>
        </p:nvSpPr>
        <p:spPr>
          <a:xfrm>
            <a:off x="1251857" y="4559369"/>
            <a:ext cx="9770984" cy="1792782"/>
          </a:xfrm>
          <a:prstGeom prst="rect">
            <a:avLst/>
          </a:prstGeom>
          <a:noFill/>
          <a:ln w="31750">
            <a:solidFill>
              <a:srgbClr val="564A3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0E11B1F-EE60-A445-B61F-69B836F45B2A}"/>
              </a:ext>
            </a:extLst>
          </p:cNvPr>
          <p:cNvSpPr txBox="1"/>
          <p:nvPr/>
        </p:nvSpPr>
        <p:spPr>
          <a:xfrm>
            <a:off x="1291212" y="1415864"/>
            <a:ext cx="36694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Variable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(see 1-2)</a:t>
            </a:r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ko-KR" alt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87B0382-F1E4-152F-C08A-B1589AC51EA3}"/>
              </a:ext>
            </a:extLst>
          </p:cNvPr>
          <p:cNvSpPr txBox="1"/>
          <p:nvPr/>
        </p:nvSpPr>
        <p:spPr>
          <a:xfrm>
            <a:off x="1291213" y="4191888"/>
            <a:ext cx="40038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Parameter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(see 1-3)</a:t>
            </a:r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ko-KR" alt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E13E0CC-65F2-B0AA-D681-0991C5C3B7FE}"/>
              </a:ext>
            </a:extLst>
          </p:cNvPr>
          <p:cNvSpPr txBox="1"/>
          <p:nvPr/>
        </p:nvSpPr>
        <p:spPr>
          <a:xfrm>
            <a:off x="881714" y="270430"/>
            <a:ext cx="1446815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Analysis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C03B74E-EF22-E5DE-87DA-95DBDCD1F0B0}"/>
              </a:ext>
            </a:extLst>
          </p:cNvPr>
          <p:cNvSpPr/>
          <p:nvPr/>
        </p:nvSpPr>
        <p:spPr>
          <a:xfrm>
            <a:off x="586476" y="351265"/>
            <a:ext cx="288000" cy="288814"/>
          </a:xfrm>
          <a:prstGeom prst="rect">
            <a:avLst/>
          </a:prstGeom>
          <a:solidFill>
            <a:srgbClr val="D4B8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982619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1612E992-BA71-6661-D5C5-A8B504518269}"/>
              </a:ext>
            </a:extLst>
          </p:cNvPr>
          <p:cNvCxnSpPr>
            <a:cxnSpLocks/>
          </p:cNvCxnSpPr>
          <p:nvPr/>
        </p:nvCxnSpPr>
        <p:spPr>
          <a:xfrm>
            <a:off x="985391" y="640080"/>
            <a:ext cx="10037450" cy="0"/>
          </a:xfrm>
          <a:prstGeom prst="line">
            <a:avLst/>
          </a:prstGeom>
          <a:ln w="31750">
            <a:solidFill>
              <a:srgbClr val="D4B8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412D923-9320-2E15-FF87-F73581A99668}"/>
              </a:ext>
            </a:extLst>
          </p:cNvPr>
          <p:cNvSpPr txBox="1"/>
          <p:nvPr/>
        </p:nvSpPr>
        <p:spPr>
          <a:xfrm>
            <a:off x="10951381" y="439759"/>
            <a:ext cx="4029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1200" dirty="0">
                <a:solidFill>
                  <a:srgbClr val="564A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  <a:endParaRPr kumimoji="1" lang="ko-KR" altLang="en-US" dirty="0">
              <a:solidFill>
                <a:srgbClr val="564A3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2FEC8E-71B4-1093-6D3F-E96D587FDDD1}"/>
              </a:ext>
            </a:extLst>
          </p:cNvPr>
          <p:cNvSpPr txBox="1"/>
          <p:nvPr/>
        </p:nvSpPr>
        <p:spPr>
          <a:xfrm>
            <a:off x="1612033" y="4109532"/>
            <a:ext cx="837928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comm &lt;- 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data.frame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(t(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phyloseq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::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otu_table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physeq_object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))) </a:t>
            </a:r>
            <a:b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	# t(): transpose (covert the position of row and column)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0B57C3-1B60-FB88-5F3C-9C53333ED776}"/>
              </a:ext>
            </a:extLst>
          </p:cNvPr>
          <p:cNvSpPr txBox="1"/>
          <p:nvPr/>
        </p:nvSpPr>
        <p:spPr>
          <a:xfrm>
            <a:off x="773824" y="950869"/>
            <a:ext cx="9997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b="1" dirty="0">
                <a:solidFill>
                  <a:srgbClr val="435E50"/>
                </a:solidFill>
                <a:latin typeface="Arial" panose="020B0604020202020204" pitchFamily="34" charset="0"/>
                <a:ea typeface="함초롬돋움" panose="020B0604000101010101" pitchFamily="50" charset="-127"/>
                <a:cs typeface="Arial" panose="020B0604020202020204" pitchFamily="34" charset="0"/>
              </a:rPr>
              <a:t>STEP 1: Load required R packages and set variables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D431B7A-8D67-B70D-6822-637E0624CC8F}"/>
              </a:ext>
            </a:extLst>
          </p:cNvPr>
          <p:cNvSpPr/>
          <p:nvPr/>
        </p:nvSpPr>
        <p:spPr>
          <a:xfrm>
            <a:off x="1251857" y="3993821"/>
            <a:ext cx="9770984" cy="877753"/>
          </a:xfrm>
          <a:prstGeom prst="rect">
            <a:avLst/>
          </a:prstGeom>
          <a:noFill/>
          <a:ln w="31750">
            <a:solidFill>
              <a:srgbClr val="564A3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DDFC473-61EA-CA2F-12A9-83ABFE8DFACE}"/>
              </a:ext>
            </a:extLst>
          </p:cNvPr>
          <p:cNvSpPr txBox="1"/>
          <p:nvPr/>
        </p:nvSpPr>
        <p:spPr>
          <a:xfrm>
            <a:off x="1176609" y="3161513"/>
            <a:ext cx="75902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Acquire variables from the previously generated </a:t>
            </a:r>
            <a:r>
              <a:rPr lang="en-US" altLang="ko-KR" b="1" dirty="0" err="1">
                <a:latin typeface="Arial" panose="020B0604020202020204" pitchFamily="34" charset="0"/>
                <a:cs typeface="Arial" panose="020B0604020202020204" pitchFamily="34" charset="0"/>
              </a:rPr>
              <a:t>phyloseq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 object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254233E-EEE0-4229-5D48-A315621846C0}"/>
              </a:ext>
            </a:extLst>
          </p:cNvPr>
          <p:cNvSpPr txBox="1"/>
          <p:nvPr/>
        </p:nvSpPr>
        <p:spPr>
          <a:xfrm>
            <a:off x="1176609" y="3521770"/>
            <a:ext cx="68352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1. Abundance table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(see 1-2-1)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6646482-F4B8-94D3-E374-973EF14ACC36}"/>
              </a:ext>
            </a:extLst>
          </p:cNvPr>
          <p:cNvSpPr txBox="1"/>
          <p:nvPr/>
        </p:nvSpPr>
        <p:spPr>
          <a:xfrm>
            <a:off x="1251856" y="5662026"/>
            <a:ext cx="71265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phyloseq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::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otu_table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physeq_object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): OTU (row) × Sample (column) 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64ECE3E-D98B-D5D8-EC7C-A86F1C31D748}"/>
              </a:ext>
            </a:extLst>
          </p:cNvPr>
          <p:cNvSpPr txBox="1"/>
          <p:nvPr/>
        </p:nvSpPr>
        <p:spPr>
          <a:xfrm>
            <a:off x="1251856" y="6108592"/>
            <a:ext cx="89022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To satisfy the required format, the table needs to be transposed using the function </a:t>
            </a:r>
            <a:r>
              <a:rPr lang="en-US" altLang="ko-KR" i="1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8F672C4-7B24-BF24-EA5F-8608D28F2F58}"/>
              </a:ext>
            </a:extLst>
          </p:cNvPr>
          <p:cNvSpPr txBox="1"/>
          <p:nvPr/>
        </p:nvSpPr>
        <p:spPr>
          <a:xfrm>
            <a:off x="1176609" y="5254877"/>
            <a:ext cx="68352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reason for applying a transpose function (</a:t>
            </a:r>
            <a:r>
              <a:rPr lang="en-US" altLang="ko-KR" b="1" i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altLang="ko-KR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D9488DB-C7E5-2529-8AB4-4A17F3B82C26}"/>
              </a:ext>
            </a:extLst>
          </p:cNvPr>
          <p:cNvSpPr txBox="1"/>
          <p:nvPr/>
        </p:nvSpPr>
        <p:spPr>
          <a:xfrm>
            <a:off x="881714" y="270430"/>
            <a:ext cx="1446815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Analysis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C12201A-7CCB-7D26-A49B-47BDF74CB303}"/>
              </a:ext>
            </a:extLst>
          </p:cNvPr>
          <p:cNvSpPr/>
          <p:nvPr/>
        </p:nvSpPr>
        <p:spPr>
          <a:xfrm>
            <a:off x="586476" y="351265"/>
            <a:ext cx="288000" cy="288814"/>
          </a:xfrm>
          <a:prstGeom prst="rect">
            <a:avLst/>
          </a:prstGeom>
          <a:solidFill>
            <a:srgbClr val="D4B8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6CA5CF-D1DB-31FF-FACC-D69B4621F6EA}"/>
              </a:ext>
            </a:extLst>
          </p:cNvPr>
          <p:cNvSpPr txBox="1"/>
          <p:nvPr/>
        </p:nvSpPr>
        <p:spPr>
          <a:xfrm>
            <a:off x="1606753" y="1992332"/>
            <a:ext cx="934462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load(file = “C:/Users/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add.your.username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/Desktop/KSPP_PhytobiomeWorkshop_2024Spring-main/Session_2/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phyloseq_object.RData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") </a:t>
            </a:r>
            <a:r>
              <a:rPr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# how to add a path in R script is addressed on Page 42 in this file.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186145A-27AD-8E12-2A50-832826AB5672}"/>
              </a:ext>
            </a:extLst>
          </p:cNvPr>
          <p:cNvSpPr/>
          <p:nvPr/>
        </p:nvSpPr>
        <p:spPr>
          <a:xfrm>
            <a:off x="1251856" y="1935480"/>
            <a:ext cx="9770984" cy="1030036"/>
          </a:xfrm>
          <a:prstGeom prst="rect">
            <a:avLst/>
          </a:prstGeom>
          <a:noFill/>
          <a:ln w="31750">
            <a:solidFill>
              <a:srgbClr val="564A3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0D5415-8BC2-808D-1D72-9FF29BC8F7C1}"/>
              </a:ext>
            </a:extLst>
          </p:cNvPr>
          <p:cNvSpPr txBox="1"/>
          <p:nvPr/>
        </p:nvSpPr>
        <p:spPr>
          <a:xfrm>
            <a:off x="1249761" y="1426842"/>
            <a:ext cx="75902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Call the </a:t>
            </a:r>
            <a:r>
              <a:rPr lang="en-US" altLang="ko-KR" b="1" dirty="0" err="1">
                <a:latin typeface="Arial" panose="020B0604020202020204" pitchFamily="34" charset="0"/>
                <a:cs typeface="Arial" panose="020B0604020202020204" pitchFamily="34" charset="0"/>
              </a:rPr>
              <a:t>phyloseq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 object created in the previous session </a:t>
            </a:r>
          </a:p>
        </p:txBody>
      </p:sp>
    </p:spTree>
    <p:extLst>
      <p:ext uri="{BB962C8B-B14F-4D97-AF65-F5344CB8AC3E}">
        <p14:creationId xmlns:p14="http://schemas.microsoft.com/office/powerpoint/2010/main" val="7150402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1612E992-BA71-6661-D5C5-A8B504518269}"/>
              </a:ext>
            </a:extLst>
          </p:cNvPr>
          <p:cNvCxnSpPr>
            <a:cxnSpLocks/>
          </p:cNvCxnSpPr>
          <p:nvPr/>
        </p:nvCxnSpPr>
        <p:spPr>
          <a:xfrm>
            <a:off x="985391" y="640080"/>
            <a:ext cx="10037450" cy="0"/>
          </a:xfrm>
          <a:prstGeom prst="line">
            <a:avLst/>
          </a:prstGeom>
          <a:ln w="31750">
            <a:solidFill>
              <a:srgbClr val="D4B8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412D923-9320-2E15-FF87-F73581A99668}"/>
              </a:ext>
            </a:extLst>
          </p:cNvPr>
          <p:cNvSpPr txBox="1"/>
          <p:nvPr/>
        </p:nvSpPr>
        <p:spPr>
          <a:xfrm>
            <a:off x="10951381" y="439759"/>
            <a:ext cx="4029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1200" dirty="0">
                <a:solidFill>
                  <a:srgbClr val="564A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  <a:endParaRPr kumimoji="1" lang="ko-KR" altLang="en-US" dirty="0">
              <a:solidFill>
                <a:srgbClr val="564A3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FEBB46-27C2-2831-4E89-037F490BB370}"/>
              </a:ext>
            </a:extLst>
          </p:cNvPr>
          <p:cNvSpPr txBox="1"/>
          <p:nvPr/>
        </p:nvSpPr>
        <p:spPr>
          <a:xfrm>
            <a:off x="1612033" y="2520851"/>
            <a:ext cx="6097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clas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&lt;- 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data.frame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phyloseq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::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tax_table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physeq_object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))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53198A-8D06-3579-43FA-00F337ED7347}"/>
              </a:ext>
            </a:extLst>
          </p:cNvPr>
          <p:cNvSpPr txBox="1"/>
          <p:nvPr/>
        </p:nvSpPr>
        <p:spPr>
          <a:xfrm>
            <a:off x="1612033" y="3550820"/>
            <a:ext cx="78901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sample.metadata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&lt;- 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data.frame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phyloseq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::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sample_data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physeq_object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))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EA3A61E-38FE-B334-220F-E4377D728FEE}"/>
              </a:ext>
            </a:extLst>
          </p:cNvPr>
          <p:cNvSpPr txBox="1"/>
          <p:nvPr/>
        </p:nvSpPr>
        <p:spPr>
          <a:xfrm>
            <a:off x="1612033" y="5998034"/>
            <a:ext cx="6097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tree &lt;- 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phyloseq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::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phy_tree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physeq_object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D3802DA-1675-D53E-85F2-0C7240166A71}"/>
              </a:ext>
            </a:extLst>
          </p:cNvPr>
          <p:cNvSpPr txBox="1"/>
          <p:nvPr/>
        </p:nvSpPr>
        <p:spPr>
          <a:xfrm>
            <a:off x="1612033" y="4053147"/>
            <a:ext cx="81559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treat &lt;- 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sample.metadata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[c(</a:t>
            </a:r>
            <a:r>
              <a:rPr lang="en-US" altLang="ko-KR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1,2,3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… ),] # export categorical data 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4EA7A39-9FD2-2BA3-BF1F-3B8F51B4C9E0}"/>
              </a:ext>
            </a:extLst>
          </p:cNvPr>
          <p:cNvSpPr txBox="1"/>
          <p:nvPr/>
        </p:nvSpPr>
        <p:spPr>
          <a:xfrm>
            <a:off x="1612033" y="4521831"/>
            <a:ext cx="81559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env &lt;- 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sample.metadata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[c(</a:t>
            </a:r>
            <a:r>
              <a:rPr lang="en-US" altLang="ko-KR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4,5,6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… ),] # export continuous data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0B57C3-1B60-FB88-5F3C-9C53333ED776}"/>
              </a:ext>
            </a:extLst>
          </p:cNvPr>
          <p:cNvSpPr txBox="1"/>
          <p:nvPr/>
        </p:nvSpPr>
        <p:spPr>
          <a:xfrm>
            <a:off x="773824" y="950869"/>
            <a:ext cx="9997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b="1" dirty="0">
                <a:solidFill>
                  <a:srgbClr val="435E50"/>
                </a:solidFill>
                <a:latin typeface="Arial" panose="020B0604020202020204" pitchFamily="34" charset="0"/>
                <a:ea typeface="함초롬돋움" panose="020B0604000101010101" pitchFamily="50" charset="-127"/>
                <a:cs typeface="Arial" panose="020B0604020202020204" pitchFamily="34" charset="0"/>
              </a:rPr>
              <a:t>STEP 1: Load required R packages and set variables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D431B7A-8D67-B70D-6822-637E0624CC8F}"/>
              </a:ext>
            </a:extLst>
          </p:cNvPr>
          <p:cNvSpPr/>
          <p:nvPr/>
        </p:nvSpPr>
        <p:spPr>
          <a:xfrm>
            <a:off x="1251857" y="2412663"/>
            <a:ext cx="9770984" cy="585708"/>
          </a:xfrm>
          <a:prstGeom prst="rect">
            <a:avLst/>
          </a:prstGeom>
          <a:noFill/>
          <a:ln w="31750">
            <a:solidFill>
              <a:srgbClr val="564A3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B05696-B7F6-A152-4CD5-DA87861A216E}"/>
              </a:ext>
            </a:extLst>
          </p:cNvPr>
          <p:cNvSpPr txBox="1"/>
          <p:nvPr/>
        </p:nvSpPr>
        <p:spPr>
          <a:xfrm>
            <a:off x="881714" y="270430"/>
            <a:ext cx="1446815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Analysis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9121CE7-CE1A-5331-8027-9EA37C6040B0}"/>
              </a:ext>
            </a:extLst>
          </p:cNvPr>
          <p:cNvSpPr txBox="1"/>
          <p:nvPr/>
        </p:nvSpPr>
        <p:spPr>
          <a:xfrm>
            <a:off x="1176609" y="2004403"/>
            <a:ext cx="68352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2. Taxonomy table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(see 1-2-2)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8362394-9E01-E12E-CDB9-C6DF57F5EE6D}"/>
              </a:ext>
            </a:extLst>
          </p:cNvPr>
          <p:cNvSpPr/>
          <p:nvPr/>
        </p:nvSpPr>
        <p:spPr>
          <a:xfrm>
            <a:off x="1251857" y="3467297"/>
            <a:ext cx="9770984" cy="1854134"/>
          </a:xfrm>
          <a:prstGeom prst="rect">
            <a:avLst/>
          </a:prstGeom>
          <a:noFill/>
          <a:ln w="31750">
            <a:solidFill>
              <a:srgbClr val="564A3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9A957F-A53A-043B-CB3B-0D840E47AB8E}"/>
              </a:ext>
            </a:extLst>
          </p:cNvPr>
          <p:cNvSpPr txBox="1"/>
          <p:nvPr/>
        </p:nvSpPr>
        <p:spPr>
          <a:xfrm>
            <a:off x="1176609" y="3120822"/>
            <a:ext cx="68352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3. Meta data table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(see 1-2-3)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69E4032-594B-9660-7D3E-188B209CF4A9}"/>
              </a:ext>
            </a:extLst>
          </p:cNvPr>
          <p:cNvSpPr txBox="1"/>
          <p:nvPr/>
        </p:nvSpPr>
        <p:spPr>
          <a:xfrm>
            <a:off x="1176609" y="5495903"/>
            <a:ext cx="68352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4. Phylogenetic tree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(see 1-2-4)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1E0B026-7480-09D6-B127-0D66E8B25676}"/>
              </a:ext>
            </a:extLst>
          </p:cNvPr>
          <p:cNvSpPr/>
          <p:nvPr/>
        </p:nvSpPr>
        <p:spPr>
          <a:xfrm>
            <a:off x="1251857" y="5889846"/>
            <a:ext cx="9770984" cy="585708"/>
          </a:xfrm>
          <a:prstGeom prst="rect">
            <a:avLst/>
          </a:prstGeom>
          <a:noFill/>
          <a:ln w="31750">
            <a:solidFill>
              <a:srgbClr val="564A3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028A474-1E0A-1489-F3F1-A5512D8D830D}"/>
              </a:ext>
            </a:extLst>
          </p:cNvPr>
          <p:cNvSpPr txBox="1"/>
          <p:nvPr/>
        </p:nvSpPr>
        <p:spPr>
          <a:xfrm>
            <a:off x="2615095" y="4915774"/>
            <a:ext cx="815599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# * Numbers indicate the index of columns.</a:t>
            </a:r>
            <a:endParaRPr lang="ko-KR" altLang="en-US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F7FE6DA-2F99-131C-0C8F-094CDBAAB590}"/>
              </a:ext>
            </a:extLst>
          </p:cNvPr>
          <p:cNvSpPr/>
          <p:nvPr/>
        </p:nvSpPr>
        <p:spPr>
          <a:xfrm>
            <a:off x="586476" y="351265"/>
            <a:ext cx="288000" cy="288814"/>
          </a:xfrm>
          <a:prstGeom prst="rect">
            <a:avLst/>
          </a:prstGeom>
          <a:solidFill>
            <a:srgbClr val="D4B8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32322B-29B3-E9B4-B96B-5117085ADDF7}"/>
              </a:ext>
            </a:extLst>
          </p:cNvPr>
          <p:cNvSpPr txBox="1"/>
          <p:nvPr/>
        </p:nvSpPr>
        <p:spPr>
          <a:xfrm>
            <a:off x="1176609" y="1536570"/>
            <a:ext cx="75902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Acquire variables from the previously generated </a:t>
            </a:r>
            <a:r>
              <a:rPr lang="en-US" altLang="ko-KR" b="1" dirty="0" err="1">
                <a:latin typeface="Arial" panose="020B0604020202020204" pitchFamily="34" charset="0"/>
                <a:cs typeface="Arial" panose="020B0604020202020204" pitchFamily="34" charset="0"/>
              </a:rPr>
              <a:t>phyloseq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 object</a:t>
            </a:r>
          </a:p>
        </p:txBody>
      </p:sp>
    </p:spTree>
    <p:extLst>
      <p:ext uri="{BB962C8B-B14F-4D97-AF65-F5344CB8AC3E}">
        <p14:creationId xmlns:p14="http://schemas.microsoft.com/office/powerpoint/2010/main" val="18501529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14761</TotalTime>
  <Words>5844</Words>
  <Application>Microsoft Macintosh PowerPoint</Application>
  <PresentationFormat>와이드스크린</PresentationFormat>
  <Paragraphs>439</Paragraphs>
  <Slides>44</Slides>
  <Notes>19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44</vt:i4>
      </vt:variant>
    </vt:vector>
  </HeadingPairs>
  <TitlesOfParts>
    <vt:vector size="48" baseType="lpstr"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Hyun Kim</dc:creator>
  <cp:lastModifiedBy>Hyun Kim</cp:lastModifiedBy>
  <cp:revision>684</cp:revision>
  <dcterms:created xsi:type="dcterms:W3CDTF">2024-02-26T22:28:57Z</dcterms:created>
  <dcterms:modified xsi:type="dcterms:W3CDTF">2024-04-15T02:05:25Z</dcterms:modified>
</cp:coreProperties>
</file>